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70" r:id="rId6"/>
    <p:sldId id="271" r:id="rId7"/>
    <p:sldId id="272" r:id="rId8"/>
    <p:sldId id="273" r:id="rId9"/>
    <p:sldId id="275" r:id="rId10"/>
    <p:sldId id="277" r:id="rId11"/>
    <p:sldId id="289" r:id="rId12"/>
    <p:sldId id="307" r:id="rId13"/>
    <p:sldId id="318" r:id="rId14"/>
    <p:sldId id="292" r:id="rId15"/>
    <p:sldId id="314" r:id="rId16"/>
    <p:sldId id="317" r:id="rId17"/>
    <p:sldId id="282" r:id="rId18"/>
    <p:sldId id="330" r:id="rId19"/>
    <p:sldId id="278" r:id="rId20"/>
    <p:sldId id="334" r:id="rId21"/>
    <p:sldId id="335" r:id="rId22"/>
    <p:sldId id="311" r:id="rId23"/>
    <p:sldId id="336" r:id="rId24"/>
    <p:sldId id="337" r:id="rId25"/>
    <p:sldId id="333" r:id="rId26"/>
    <p:sldId id="329"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19FF7A1-2523-4E4E-AA5B-83BD3A7D68BD}"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4263510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19FF7A1-2523-4E4E-AA5B-83BD3A7D68BD}"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1546110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19FF7A1-2523-4E4E-AA5B-83BD3A7D68BD}"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234217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19FF7A1-2523-4E4E-AA5B-83BD3A7D68BD}"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3890245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9FF7A1-2523-4E4E-AA5B-83BD3A7D68BD}" type="datetimeFigureOut">
              <a:rPr lang="en-IN" smtClean="0"/>
              <a:t>27-02-2023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3757924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19FF7A1-2523-4E4E-AA5B-83BD3A7D68BD}" type="datetimeFigureOut">
              <a:rPr lang="en-IN" smtClean="0"/>
              <a:t>27-02-2023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391165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19FF7A1-2523-4E4E-AA5B-83BD3A7D68BD}" type="datetimeFigureOut">
              <a:rPr lang="en-IN" smtClean="0"/>
              <a:t>27-02-2023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227472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19FF7A1-2523-4E4E-AA5B-83BD3A7D68BD}" type="datetimeFigureOut">
              <a:rPr lang="en-IN" smtClean="0"/>
              <a:t>27-02-2023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1093189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FF7A1-2523-4E4E-AA5B-83BD3A7D68BD}" type="datetimeFigureOut">
              <a:rPr lang="en-IN" smtClean="0"/>
              <a:t>27-02-2023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152214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9FF7A1-2523-4E4E-AA5B-83BD3A7D68BD}" type="datetimeFigureOut">
              <a:rPr lang="en-IN" smtClean="0"/>
              <a:t>27-02-2023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428347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9FF7A1-2523-4E4E-AA5B-83BD3A7D68BD}" type="datetimeFigureOut">
              <a:rPr lang="en-IN" smtClean="0"/>
              <a:t>27-02-2023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250351-AE8C-4DE4-9E91-B8F808D5130D}" type="slidenum">
              <a:rPr lang="en-IN" smtClean="0"/>
              <a:t>‹#›</a:t>
            </a:fld>
            <a:endParaRPr lang="en-IN"/>
          </a:p>
        </p:txBody>
      </p:sp>
    </p:spTree>
    <p:extLst>
      <p:ext uri="{BB962C8B-B14F-4D97-AF65-F5344CB8AC3E}">
        <p14:creationId xmlns:p14="http://schemas.microsoft.com/office/powerpoint/2010/main" val="2536670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FF7A1-2523-4E4E-AA5B-83BD3A7D68BD}" type="datetimeFigureOut">
              <a:rPr lang="en-IN" smtClean="0"/>
              <a:t>27-02-2023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50351-AE8C-4DE4-9E91-B8F808D5130D}" type="slidenum">
              <a:rPr lang="en-IN" smtClean="0"/>
              <a:t>‹#›</a:t>
            </a:fld>
            <a:endParaRPr lang="en-IN"/>
          </a:p>
        </p:txBody>
      </p:sp>
    </p:spTree>
    <p:extLst>
      <p:ext uri="{BB962C8B-B14F-4D97-AF65-F5344CB8AC3E}">
        <p14:creationId xmlns:p14="http://schemas.microsoft.com/office/powerpoint/2010/main" val="471989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201783" y="2539778"/>
            <a:ext cx="9657805" cy="1815882"/>
          </a:xfrm>
          <a:prstGeom prst="rect">
            <a:avLst/>
          </a:prstGeom>
        </p:spPr>
        <p:txBody>
          <a:bodyPr wrap="square">
            <a:spAutoFit/>
          </a:bodyPr>
          <a:lstStyle/>
          <a:p>
            <a:pPr algn="ctr"/>
            <a:r>
              <a:rPr lang="en-IN" sz="4000" dirty="0">
                <a:solidFill>
                  <a:schemeClr val="accent1">
                    <a:lumMod val="75000"/>
                  </a:schemeClr>
                </a:solidFill>
                <a:latin typeface="SamsungOne 600C" panose="020B0706030303020204" pitchFamily="34" charset="0"/>
                <a:ea typeface="SamsungOne 600C" panose="020B0706030303020204" pitchFamily="34" charset="0"/>
              </a:rPr>
              <a:t>AI/ML based Network Device Software Upgrade in SDN Controlled Network</a:t>
            </a:r>
            <a:br>
              <a:rPr lang="en-IN" sz="4000" dirty="0">
                <a:solidFill>
                  <a:schemeClr val="accent1">
                    <a:lumMod val="75000"/>
                  </a:schemeClr>
                </a:solidFill>
                <a:latin typeface="SamsungOne 600C" panose="020B0706030303020204" pitchFamily="34" charset="0"/>
                <a:ea typeface="SamsungOne 600C" panose="020B0706030303020204" pitchFamily="34" charset="0"/>
              </a:rPr>
            </a:br>
            <a:r>
              <a:rPr lang="en-IN" sz="3200" dirty="0">
                <a:solidFill>
                  <a:schemeClr val="bg2">
                    <a:lumMod val="50000"/>
                  </a:schemeClr>
                </a:solidFill>
                <a:latin typeface="SamsungOne 600C" panose="020B0706030303020204" pitchFamily="34" charset="0"/>
                <a:ea typeface="SamsungOne 600C" panose="020B0706030303020204" pitchFamily="34" charset="0"/>
              </a:rPr>
              <a:t>[Work Let Id: CSW23VIT]</a:t>
            </a:r>
            <a:endParaRPr lang="en-US" sz="3200" dirty="0">
              <a:solidFill>
                <a:schemeClr val="bg2">
                  <a:lumMod val="50000"/>
                </a:schemeClr>
              </a:solidFill>
              <a:latin typeface="SamsungOne 600C" panose="020B0706030303020204" pitchFamily="34" charset="0"/>
              <a:ea typeface="SamsungOne 600C" panose="020B0706030303020204" pitchFamily="34" charset="0"/>
            </a:endParaRPr>
          </a:p>
        </p:txBody>
      </p:sp>
    </p:spTree>
    <p:extLst>
      <p:ext uri="{BB962C8B-B14F-4D97-AF65-F5344CB8AC3E}">
        <p14:creationId xmlns:p14="http://schemas.microsoft.com/office/powerpoint/2010/main" val="3448674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Topology considered</a:t>
            </a:r>
          </a:p>
        </p:txBody>
      </p:sp>
      <p:sp>
        <p:nvSpPr>
          <p:cNvPr id="2" name="TextBox 1"/>
          <p:cNvSpPr txBox="1"/>
          <p:nvPr/>
        </p:nvSpPr>
        <p:spPr>
          <a:xfrm>
            <a:off x="7958818" y="529764"/>
            <a:ext cx="3918857" cy="646331"/>
          </a:xfrm>
          <a:prstGeom prst="rect">
            <a:avLst/>
          </a:prstGeom>
          <a:noFill/>
        </p:spPr>
        <p:txBody>
          <a:bodyPr wrap="square" rtlCol="0">
            <a:spAutoFit/>
          </a:bodyPr>
          <a:lstStyle/>
          <a:p>
            <a:r>
              <a:rPr lang="en-IN" dirty="0"/>
              <a:t>Draw devices(with capacity) considered in each level </a:t>
            </a:r>
          </a:p>
        </p:txBody>
      </p:sp>
      <p:pic>
        <p:nvPicPr>
          <p:cNvPr id="47" name="Picture 46">
            <a:extLst>
              <a:ext uri="{FF2B5EF4-FFF2-40B4-BE49-F238E27FC236}">
                <a16:creationId xmlns:a16="http://schemas.microsoft.com/office/drawing/2014/main" id="{38D33A7E-B306-262F-67DE-CA91D70F3509}"/>
              </a:ext>
            </a:extLst>
          </p:cNvPr>
          <p:cNvPicPr>
            <a:picLocks noChangeAspect="1"/>
          </p:cNvPicPr>
          <p:nvPr/>
        </p:nvPicPr>
        <p:blipFill>
          <a:blip r:embed="rId2"/>
          <a:stretch>
            <a:fillRect/>
          </a:stretch>
        </p:blipFill>
        <p:spPr>
          <a:xfrm>
            <a:off x="224119" y="1705859"/>
            <a:ext cx="10637032" cy="5066316"/>
          </a:xfrm>
          <a:prstGeom prst="rect">
            <a:avLst/>
          </a:prstGeom>
        </p:spPr>
      </p:pic>
      <p:sp>
        <p:nvSpPr>
          <p:cNvPr id="5" name="Rectangle 4">
            <a:extLst>
              <a:ext uri="{FF2B5EF4-FFF2-40B4-BE49-F238E27FC236}">
                <a16:creationId xmlns:a16="http://schemas.microsoft.com/office/drawing/2014/main" id="{43CFE014-2262-F19F-60E9-83ECF7C915CD}"/>
              </a:ext>
            </a:extLst>
          </p:cNvPr>
          <p:cNvSpPr/>
          <p:nvPr/>
        </p:nvSpPr>
        <p:spPr>
          <a:xfrm>
            <a:off x="4625265" y="1553592"/>
            <a:ext cx="559293"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endParaRPr lang="en-IN" dirty="0"/>
          </a:p>
        </p:txBody>
      </p:sp>
      <p:sp>
        <p:nvSpPr>
          <p:cNvPr id="6" name="Rectangle 5">
            <a:extLst>
              <a:ext uri="{FF2B5EF4-FFF2-40B4-BE49-F238E27FC236}">
                <a16:creationId xmlns:a16="http://schemas.microsoft.com/office/drawing/2014/main" id="{0AD2DFDE-449F-B200-0A5A-474A9A54A64D}"/>
              </a:ext>
            </a:extLst>
          </p:cNvPr>
          <p:cNvSpPr/>
          <p:nvPr/>
        </p:nvSpPr>
        <p:spPr>
          <a:xfrm>
            <a:off x="2815700" y="2442838"/>
            <a:ext cx="559293"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endParaRPr lang="en-IN" dirty="0"/>
          </a:p>
        </p:txBody>
      </p:sp>
      <p:sp>
        <p:nvSpPr>
          <p:cNvPr id="7" name="Rectangle 6">
            <a:extLst>
              <a:ext uri="{FF2B5EF4-FFF2-40B4-BE49-F238E27FC236}">
                <a16:creationId xmlns:a16="http://schemas.microsoft.com/office/drawing/2014/main" id="{30B59639-BC72-4CF9-7CA0-10B855FC6AA1}"/>
              </a:ext>
            </a:extLst>
          </p:cNvPr>
          <p:cNvSpPr/>
          <p:nvPr/>
        </p:nvSpPr>
        <p:spPr>
          <a:xfrm>
            <a:off x="6558778" y="2442838"/>
            <a:ext cx="559293"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a:t>
            </a:r>
            <a:endParaRPr lang="en-IN" dirty="0"/>
          </a:p>
        </p:txBody>
      </p:sp>
      <p:sp>
        <p:nvSpPr>
          <p:cNvPr id="8" name="Rectangle 7">
            <a:extLst>
              <a:ext uri="{FF2B5EF4-FFF2-40B4-BE49-F238E27FC236}">
                <a16:creationId xmlns:a16="http://schemas.microsoft.com/office/drawing/2014/main" id="{C9AB26F2-E7F6-A641-3EAD-C2F9531D1779}"/>
              </a:ext>
            </a:extLst>
          </p:cNvPr>
          <p:cNvSpPr/>
          <p:nvPr/>
        </p:nvSpPr>
        <p:spPr>
          <a:xfrm>
            <a:off x="1964924" y="3518515"/>
            <a:ext cx="559293"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a:t>
            </a:r>
            <a:endParaRPr lang="en-IN" dirty="0"/>
          </a:p>
        </p:txBody>
      </p:sp>
      <p:sp>
        <p:nvSpPr>
          <p:cNvPr id="9" name="Rectangle 8">
            <a:extLst>
              <a:ext uri="{FF2B5EF4-FFF2-40B4-BE49-F238E27FC236}">
                <a16:creationId xmlns:a16="http://schemas.microsoft.com/office/drawing/2014/main" id="{BA5B0BBF-B37A-5752-36AC-9650806035D4}"/>
              </a:ext>
            </a:extLst>
          </p:cNvPr>
          <p:cNvSpPr/>
          <p:nvPr/>
        </p:nvSpPr>
        <p:spPr>
          <a:xfrm>
            <a:off x="7469078" y="3518514"/>
            <a:ext cx="559293" cy="45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S5</a:t>
            </a:r>
            <a:endParaRPr lang="en-IN" dirty="0"/>
          </a:p>
        </p:txBody>
      </p:sp>
    </p:spTree>
    <p:extLst>
      <p:ext uri="{BB962C8B-B14F-4D97-AF65-F5344CB8AC3E}">
        <p14:creationId xmlns:p14="http://schemas.microsoft.com/office/powerpoint/2010/main" val="1638800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err="1"/>
              <a:t>DataSet</a:t>
            </a:r>
            <a:r>
              <a:rPr lang="en-IN" dirty="0"/>
              <a:t> Generation</a:t>
            </a:r>
          </a:p>
        </p:txBody>
      </p:sp>
      <p:sp>
        <p:nvSpPr>
          <p:cNvPr id="6" name="TextBox 5">
            <a:extLst>
              <a:ext uri="{FF2B5EF4-FFF2-40B4-BE49-F238E27FC236}">
                <a16:creationId xmlns:a16="http://schemas.microsoft.com/office/drawing/2014/main" id="{4FA373A3-7D7A-6B82-3BFE-A9194501FAA9}"/>
              </a:ext>
            </a:extLst>
          </p:cNvPr>
          <p:cNvSpPr txBox="1"/>
          <p:nvPr/>
        </p:nvSpPr>
        <p:spPr>
          <a:xfrm>
            <a:off x="1349406" y="1347998"/>
            <a:ext cx="2148396" cy="954107"/>
          </a:xfrm>
          <a:prstGeom prst="rect">
            <a:avLst/>
          </a:prstGeom>
          <a:noFill/>
        </p:spPr>
        <p:txBody>
          <a:bodyPr wrap="square" rtlCol="0">
            <a:spAutoFit/>
          </a:bodyPr>
          <a:lstStyle/>
          <a:p>
            <a:r>
              <a:rPr lang="en-IN" sz="2800" b="1" dirty="0"/>
              <a:t>Mininet Topology</a:t>
            </a:r>
          </a:p>
        </p:txBody>
      </p:sp>
      <p:pic>
        <p:nvPicPr>
          <p:cNvPr id="3" name="Picture 2">
            <a:extLst>
              <a:ext uri="{FF2B5EF4-FFF2-40B4-BE49-F238E27FC236}">
                <a16:creationId xmlns:a16="http://schemas.microsoft.com/office/drawing/2014/main" id="{EDC57AA7-260C-7302-1BB1-467633973668}"/>
              </a:ext>
            </a:extLst>
          </p:cNvPr>
          <p:cNvPicPr>
            <a:picLocks noChangeAspect="1"/>
          </p:cNvPicPr>
          <p:nvPr/>
        </p:nvPicPr>
        <p:blipFill>
          <a:blip r:embed="rId2"/>
          <a:stretch>
            <a:fillRect/>
          </a:stretch>
        </p:blipFill>
        <p:spPr>
          <a:xfrm>
            <a:off x="0" y="4179616"/>
            <a:ext cx="12192000" cy="2627958"/>
          </a:xfrm>
          <a:prstGeom prst="rect">
            <a:avLst/>
          </a:prstGeom>
        </p:spPr>
      </p:pic>
      <p:sp>
        <p:nvSpPr>
          <p:cNvPr id="5" name="TextBox 4">
            <a:extLst>
              <a:ext uri="{FF2B5EF4-FFF2-40B4-BE49-F238E27FC236}">
                <a16:creationId xmlns:a16="http://schemas.microsoft.com/office/drawing/2014/main" id="{53A56D71-4D5D-2163-68EF-70F451D72DEA}"/>
              </a:ext>
            </a:extLst>
          </p:cNvPr>
          <p:cNvSpPr txBox="1"/>
          <p:nvPr/>
        </p:nvSpPr>
        <p:spPr>
          <a:xfrm>
            <a:off x="363984" y="3508889"/>
            <a:ext cx="2148396" cy="523220"/>
          </a:xfrm>
          <a:prstGeom prst="rect">
            <a:avLst/>
          </a:prstGeom>
          <a:noFill/>
        </p:spPr>
        <p:txBody>
          <a:bodyPr wrap="square" rtlCol="0">
            <a:spAutoFit/>
          </a:bodyPr>
          <a:lstStyle/>
          <a:p>
            <a:r>
              <a:rPr lang="en-IN" sz="2800" b="1" dirty="0" err="1"/>
              <a:t>Sflow</a:t>
            </a:r>
            <a:r>
              <a:rPr lang="en-IN" sz="2800" b="1" dirty="0"/>
              <a:t>:- </a:t>
            </a:r>
          </a:p>
        </p:txBody>
      </p:sp>
      <p:pic>
        <p:nvPicPr>
          <p:cNvPr id="9" name="Picture 8">
            <a:extLst>
              <a:ext uri="{FF2B5EF4-FFF2-40B4-BE49-F238E27FC236}">
                <a16:creationId xmlns:a16="http://schemas.microsoft.com/office/drawing/2014/main" id="{42958CD7-4630-B296-72CE-0C6FB9A47E46}"/>
              </a:ext>
            </a:extLst>
          </p:cNvPr>
          <p:cNvPicPr>
            <a:picLocks noChangeAspect="1"/>
          </p:cNvPicPr>
          <p:nvPr/>
        </p:nvPicPr>
        <p:blipFill>
          <a:blip r:embed="rId3"/>
          <a:stretch>
            <a:fillRect/>
          </a:stretch>
        </p:blipFill>
        <p:spPr>
          <a:xfrm>
            <a:off x="3497802" y="529764"/>
            <a:ext cx="4412362" cy="3299746"/>
          </a:xfrm>
          <a:prstGeom prst="rect">
            <a:avLst/>
          </a:prstGeom>
        </p:spPr>
      </p:pic>
      <p:sp>
        <p:nvSpPr>
          <p:cNvPr id="7" name="TextBox 6">
            <a:extLst>
              <a:ext uri="{FF2B5EF4-FFF2-40B4-BE49-F238E27FC236}">
                <a16:creationId xmlns:a16="http://schemas.microsoft.com/office/drawing/2014/main" id="{C3D571DC-C01A-6AE7-CA2D-93E6F0EC39C8}"/>
              </a:ext>
            </a:extLst>
          </p:cNvPr>
          <p:cNvSpPr txBox="1"/>
          <p:nvPr/>
        </p:nvSpPr>
        <p:spPr>
          <a:xfrm>
            <a:off x="8904463" y="521203"/>
            <a:ext cx="2308194" cy="369332"/>
          </a:xfrm>
          <a:prstGeom prst="rect">
            <a:avLst/>
          </a:prstGeom>
          <a:noFill/>
        </p:spPr>
        <p:txBody>
          <a:bodyPr wrap="square" rtlCol="0">
            <a:spAutoFit/>
          </a:bodyPr>
          <a:lstStyle/>
          <a:p>
            <a:r>
              <a:rPr lang="en-US" dirty="0">
                <a:highlight>
                  <a:srgbClr val="C0C0C0"/>
                </a:highlight>
              </a:rPr>
              <a:t>Mininet Demo (Sflow)</a:t>
            </a:r>
            <a:endParaRPr lang="en-IN" dirty="0">
              <a:highlight>
                <a:srgbClr val="C0C0C0"/>
              </a:highlight>
            </a:endParaRPr>
          </a:p>
        </p:txBody>
      </p:sp>
      <p:sp>
        <p:nvSpPr>
          <p:cNvPr id="8" name="TextBox 7">
            <a:extLst>
              <a:ext uri="{FF2B5EF4-FFF2-40B4-BE49-F238E27FC236}">
                <a16:creationId xmlns:a16="http://schemas.microsoft.com/office/drawing/2014/main" id="{61085098-159F-4854-0532-F9C67DAC54BE}"/>
              </a:ext>
            </a:extLst>
          </p:cNvPr>
          <p:cNvSpPr txBox="1"/>
          <p:nvPr/>
        </p:nvSpPr>
        <p:spPr>
          <a:xfrm>
            <a:off x="9028751" y="890535"/>
            <a:ext cx="2379215"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Controllers explored till now =&gt;</a:t>
            </a:r>
          </a:p>
          <a:p>
            <a:r>
              <a:rPr lang="en-US" sz="1050" dirty="0"/>
              <a:t>Default controller: Open Flow controller</a:t>
            </a:r>
          </a:p>
          <a:p>
            <a:r>
              <a:rPr lang="en-US" sz="1050" dirty="0"/>
              <a:t>ROU controller</a:t>
            </a:r>
          </a:p>
          <a:p>
            <a:r>
              <a:rPr lang="en-US" sz="1050" dirty="0"/>
              <a:t>Flood light controller</a:t>
            </a:r>
          </a:p>
          <a:p>
            <a:r>
              <a:rPr lang="en-US" sz="1050" dirty="0"/>
              <a:t>Open Daylight controller </a:t>
            </a:r>
          </a:p>
          <a:p>
            <a:pPr marL="285750" indent="-285750">
              <a:buFont typeface="Arial" panose="020B0604020202020204" pitchFamily="34" charset="0"/>
              <a:buChar char="•"/>
            </a:pPr>
            <a:r>
              <a:rPr lang="en-US" sz="1400" dirty="0"/>
              <a:t>What controller being used now =&gt; </a:t>
            </a:r>
            <a:endParaRPr lang="en-IN" sz="1400" dirty="0"/>
          </a:p>
        </p:txBody>
      </p:sp>
      <p:sp>
        <p:nvSpPr>
          <p:cNvPr id="2" name="Arrow: Right 1">
            <a:extLst>
              <a:ext uri="{FF2B5EF4-FFF2-40B4-BE49-F238E27FC236}">
                <a16:creationId xmlns:a16="http://schemas.microsoft.com/office/drawing/2014/main" id="{C7715116-1919-B057-1610-37D45CB4E21E}"/>
              </a:ext>
            </a:extLst>
          </p:cNvPr>
          <p:cNvSpPr/>
          <p:nvPr/>
        </p:nvSpPr>
        <p:spPr>
          <a:xfrm>
            <a:off x="3187083" y="1704513"/>
            <a:ext cx="941034" cy="204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07042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err="1"/>
              <a:t>DataSet</a:t>
            </a:r>
            <a:r>
              <a:rPr lang="en-IN" dirty="0"/>
              <a:t> Generation</a:t>
            </a:r>
          </a:p>
        </p:txBody>
      </p:sp>
      <p:sp>
        <p:nvSpPr>
          <p:cNvPr id="5" name="TextBox 4">
            <a:extLst>
              <a:ext uri="{FF2B5EF4-FFF2-40B4-BE49-F238E27FC236}">
                <a16:creationId xmlns:a16="http://schemas.microsoft.com/office/drawing/2014/main" id="{FCD6253F-DD4C-D0E1-06DE-F804F08330F5}"/>
              </a:ext>
            </a:extLst>
          </p:cNvPr>
          <p:cNvSpPr txBox="1"/>
          <p:nvPr/>
        </p:nvSpPr>
        <p:spPr>
          <a:xfrm>
            <a:off x="355107" y="797583"/>
            <a:ext cx="2148396" cy="523220"/>
          </a:xfrm>
          <a:prstGeom prst="rect">
            <a:avLst/>
          </a:prstGeom>
          <a:noFill/>
        </p:spPr>
        <p:txBody>
          <a:bodyPr wrap="square" rtlCol="0">
            <a:spAutoFit/>
          </a:bodyPr>
          <a:lstStyle/>
          <a:p>
            <a:r>
              <a:rPr lang="en-IN" sz="2800" b="1" dirty="0" err="1"/>
              <a:t>Sflow</a:t>
            </a:r>
            <a:r>
              <a:rPr lang="en-IN" sz="2800" b="1" dirty="0"/>
              <a:t> </a:t>
            </a:r>
          </a:p>
        </p:txBody>
      </p:sp>
      <p:pic>
        <p:nvPicPr>
          <p:cNvPr id="6" name="Picture 5">
            <a:extLst>
              <a:ext uri="{FF2B5EF4-FFF2-40B4-BE49-F238E27FC236}">
                <a16:creationId xmlns:a16="http://schemas.microsoft.com/office/drawing/2014/main" id="{010DF677-0970-AF68-0FBE-E7B71D7DFB18}"/>
              </a:ext>
            </a:extLst>
          </p:cNvPr>
          <p:cNvPicPr>
            <a:picLocks noChangeAspect="1"/>
          </p:cNvPicPr>
          <p:nvPr/>
        </p:nvPicPr>
        <p:blipFill>
          <a:blip r:embed="rId2"/>
          <a:stretch>
            <a:fillRect/>
          </a:stretch>
        </p:blipFill>
        <p:spPr>
          <a:xfrm>
            <a:off x="3275859" y="596041"/>
            <a:ext cx="6332315" cy="5997272"/>
          </a:xfrm>
          <a:prstGeom prst="rect">
            <a:avLst/>
          </a:prstGeom>
        </p:spPr>
      </p:pic>
      <p:sp>
        <p:nvSpPr>
          <p:cNvPr id="7" name="TextBox 6">
            <a:extLst>
              <a:ext uri="{FF2B5EF4-FFF2-40B4-BE49-F238E27FC236}">
                <a16:creationId xmlns:a16="http://schemas.microsoft.com/office/drawing/2014/main" id="{946AA36A-714B-F5FF-F8D2-D4730DCBBC96}"/>
              </a:ext>
            </a:extLst>
          </p:cNvPr>
          <p:cNvSpPr txBox="1"/>
          <p:nvPr/>
        </p:nvSpPr>
        <p:spPr>
          <a:xfrm>
            <a:off x="257452" y="2503503"/>
            <a:ext cx="2246051" cy="646331"/>
          </a:xfrm>
          <a:prstGeom prst="rect">
            <a:avLst/>
          </a:prstGeom>
          <a:noFill/>
        </p:spPr>
        <p:txBody>
          <a:bodyPr wrap="square" rtlCol="0">
            <a:spAutoFit/>
          </a:bodyPr>
          <a:lstStyle/>
          <a:p>
            <a:r>
              <a:rPr lang="en-US" sz="1200" dirty="0"/>
              <a:t>A sample where the code automates the </a:t>
            </a:r>
            <a:r>
              <a:rPr lang="en-US" sz="1200" dirty="0" err="1"/>
              <a:t>SFlow</a:t>
            </a:r>
            <a:r>
              <a:rPr lang="en-US" sz="1200" dirty="0"/>
              <a:t> and data generation simultaneously</a:t>
            </a:r>
            <a:endParaRPr lang="en-IN" sz="1200" dirty="0"/>
          </a:p>
        </p:txBody>
      </p:sp>
    </p:spTree>
    <p:extLst>
      <p:ext uri="{BB962C8B-B14F-4D97-AF65-F5344CB8AC3E}">
        <p14:creationId xmlns:p14="http://schemas.microsoft.com/office/powerpoint/2010/main" val="3199988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SARIMA Model Results</a:t>
            </a:r>
          </a:p>
        </p:txBody>
      </p:sp>
      <p:sp>
        <p:nvSpPr>
          <p:cNvPr id="5" name="TextBox 4">
            <a:extLst>
              <a:ext uri="{FF2B5EF4-FFF2-40B4-BE49-F238E27FC236}">
                <a16:creationId xmlns:a16="http://schemas.microsoft.com/office/drawing/2014/main" id="{7C18D18A-0B3D-6C72-D5FA-696C7F96E412}"/>
              </a:ext>
            </a:extLst>
          </p:cNvPr>
          <p:cNvSpPr txBox="1"/>
          <p:nvPr/>
        </p:nvSpPr>
        <p:spPr>
          <a:xfrm>
            <a:off x="204187" y="976535"/>
            <a:ext cx="2210540" cy="377512"/>
          </a:xfrm>
          <a:prstGeom prst="rect">
            <a:avLst/>
          </a:prstGeom>
          <a:noFill/>
        </p:spPr>
        <p:txBody>
          <a:bodyPr wrap="square" rtlCol="0">
            <a:spAutoFit/>
          </a:bodyPr>
          <a:lstStyle/>
          <a:p>
            <a:r>
              <a:rPr lang="en-US" b="1" dirty="0"/>
              <a:t>SWITCH1</a:t>
            </a:r>
            <a:endParaRPr lang="en-IN" b="1" dirty="0"/>
          </a:p>
        </p:txBody>
      </p:sp>
      <p:pic>
        <p:nvPicPr>
          <p:cNvPr id="3" name="Picture 2">
            <a:extLst>
              <a:ext uri="{FF2B5EF4-FFF2-40B4-BE49-F238E27FC236}">
                <a16:creationId xmlns:a16="http://schemas.microsoft.com/office/drawing/2014/main" id="{96FA7477-CD5C-E8BF-76D0-AC91861AB39C}"/>
              </a:ext>
            </a:extLst>
          </p:cNvPr>
          <p:cNvPicPr>
            <a:picLocks noChangeAspect="1"/>
          </p:cNvPicPr>
          <p:nvPr/>
        </p:nvPicPr>
        <p:blipFill>
          <a:blip r:embed="rId2"/>
          <a:stretch>
            <a:fillRect/>
          </a:stretch>
        </p:blipFill>
        <p:spPr>
          <a:xfrm>
            <a:off x="2490786" y="967666"/>
            <a:ext cx="6140343" cy="5528383"/>
          </a:xfrm>
          <a:prstGeom prst="rect">
            <a:avLst/>
          </a:prstGeom>
        </p:spPr>
      </p:pic>
      <p:pic>
        <p:nvPicPr>
          <p:cNvPr id="7" name="Picture 6">
            <a:extLst>
              <a:ext uri="{FF2B5EF4-FFF2-40B4-BE49-F238E27FC236}">
                <a16:creationId xmlns:a16="http://schemas.microsoft.com/office/drawing/2014/main" id="{E1D433E8-D54E-49EF-A730-59DE8B23364E}"/>
              </a:ext>
            </a:extLst>
          </p:cNvPr>
          <p:cNvPicPr>
            <a:picLocks noChangeAspect="1"/>
          </p:cNvPicPr>
          <p:nvPr/>
        </p:nvPicPr>
        <p:blipFill>
          <a:blip r:embed="rId3"/>
          <a:stretch>
            <a:fillRect/>
          </a:stretch>
        </p:blipFill>
        <p:spPr>
          <a:xfrm>
            <a:off x="3239768" y="1371802"/>
            <a:ext cx="1767993" cy="510584"/>
          </a:xfrm>
          <a:prstGeom prst="rect">
            <a:avLst/>
          </a:prstGeom>
        </p:spPr>
      </p:pic>
      <p:sp>
        <p:nvSpPr>
          <p:cNvPr id="2" name="TextBox 1">
            <a:extLst>
              <a:ext uri="{FF2B5EF4-FFF2-40B4-BE49-F238E27FC236}">
                <a16:creationId xmlns:a16="http://schemas.microsoft.com/office/drawing/2014/main" id="{6E1BC288-F5FE-18C9-9524-6E75ACCF1A22}"/>
              </a:ext>
            </a:extLst>
          </p:cNvPr>
          <p:cNvSpPr txBox="1"/>
          <p:nvPr/>
        </p:nvSpPr>
        <p:spPr>
          <a:xfrm>
            <a:off x="8966447" y="754602"/>
            <a:ext cx="2423603" cy="369332"/>
          </a:xfrm>
          <a:prstGeom prst="rect">
            <a:avLst/>
          </a:prstGeom>
          <a:noFill/>
        </p:spPr>
        <p:txBody>
          <a:bodyPr wrap="square" rtlCol="0">
            <a:spAutoFit/>
          </a:bodyPr>
          <a:lstStyle/>
          <a:p>
            <a:r>
              <a:rPr lang="en-US" dirty="0">
                <a:highlight>
                  <a:srgbClr val="C0C0C0"/>
                </a:highlight>
              </a:rPr>
              <a:t>Now VS CODE demo </a:t>
            </a:r>
            <a:endParaRPr lang="en-IN" dirty="0">
              <a:highlight>
                <a:srgbClr val="C0C0C0"/>
              </a:highlight>
            </a:endParaRPr>
          </a:p>
        </p:txBody>
      </p:sp>
    </p:spTree>
    <p:extLst>
      <p:ext uri="{BB962C8B-B14F-4D97-AF65-F5344CB8AC3E}">
        <p14:creationId xmlns:p14="http://schemas.microsoft.com/office/powerpoint/2010/main" val="421387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6D214F-2280-E229-3D25-8A595449842B}"/>
              </a:ext>
            </a:extLst>
          </p:cNvPr>
          <p:cNvSpPr txBox="1"/>
          <p:nvPr/>
        </p:nvSpPr>
        <p:spPr>
          <a:xfrm>
            <a:off x="248575" y="727969"/>
            <a:ext cx="2459114" cy="369332"/>
          </a:xfrm>
          <a:prstGeom prst="rect">
            <a:avLst/>
          </a:prstGeom>
          <a:noFill/>
        </p:spPr>
        <p:txBody>
          <a:bodyPr wrap="square" rtlCol="0">
            <a:spAutoFit/>
          </a:bodyPr>
          <a:lstStyle/>
          <a:p>
            <a:r>
              <a:rPr lang="en-IN" b="1" dirty="0"/>
              <a:t>SWITCH 1</a:t>
            </a:r>
          </a:p>
        </p:txBody>
      </p:sp>
      <p:sp>
        <p:nvSpPr>
          <p:cNvPr id="7" name="Title 2">
            <a:extLst>
              <a:ext uri="{FF2B5EF4-FFF2-40B4-BE49-F238E27FC236}">
                <a16:creationId xmlns:a16="http://schemas.microsoft.com/office/drawing/2014/main" id="{B709DCAB-114B-CD5F-85D3-25F0842C7304}"/>
              </a:ext>
            </a:extLst>
          </p:cNvPr>
          <p:cNvSpPr txBox="1">
            <a:spLocks/>
          </p:cNvSpPr>
          <p:nvPr/>
        </p:nvSpPr>
        <p:spPr>
          <a:xfrm>
            <a:off x="0" y="0"/>
            <a:ext cx="12192000" cy="529764"/>
          </a:xfrm>
          <a:prstGeom prst="rect">
            <a:avLst/>
          </a:prstGeom>
          <a:solidFill>
            <a:schemeClr val="accent1">
              <a:lumMod val="60000"/>
              <a:lumOff val="40000"/>
            </a:schemeClr>
          </a:solidFill>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Bi LSTM Model Results</a:t>
            </a:r>
          </a:p>
        </p:txBody>
      </p:sp>
      <p:pic>
        <p:nvPicPr>
          <p:cNvPr id="5" name="Picture 4">
            <a:extLst>
              <a:ext uri="{FF2B5EF4-FFF2-40B4-BE49-F238E27FC236}">
                <a16:creationId xmlns:a16="http://schemas.microsoft.com/office/drawing/2014/main" id="{076BA4B3-73E2-C9A3-1E34-3C44F65A7BE6}"/>
              </a:ext>
            </a:extLst>
          </p:cNvPr>
          <p:cNvPicPr>
            <a:picLocks noChangeAspect="1"/>
          </p:cNvPicPr>
          <p:nvPr/>
        </p:nvPicPr>
        <p:blipFill rotWithShape="1">
          <a:blip r:embed="rId2"/>
          <a:srcRect t="4992"/>
          <a:stretch/>
        </p:blipFill>
        <p:spPr>
          <a:xfrm>
            <a:off x="2707689" y="1450108"/>
            <a:ext cx="5754225" cy="4922129"/>
          </a:xfrm>
          <a:prstGeom prst="rect">
            <a:avLst/>
          </a:prstGeom>
        </p:spPr>
      </p:pic>
      <p:pic>
        <p:nvPicPr>
          <p:cNvPr id="9" name="Picture 8">
            <a:extLst>
              <a:ext uri="{FF2B5EF4-FFF2-40B4-BE49-F238E27FC236}">
                <a16:creationId xmlns:a16="http://schemas.microsoft.com/office/drawing/2014/main" id="{EB9B2C86-852D-D450-ECE4-F9C0714B454C}"/>
              </a:ext>
            </a:extLst>
          </p:cNvPr>
          <p:cNvPicPr>
            <a:picLocks noChangeAspect="1"/>
          </p:cNvPicPr>
          <p:nvPr/>
        </p:nvPicPr>
        <p:blipFill>
          <a:blip r:embed="rId3"/>
          <a:stretch>
            <a:fillRect/>
          </a:stretch>
        </p:blipFill>
        <p:spPr>
          <a:xfrm>
            <a:off x="4848701" y="1225550"/>
            <a:ext cx="1721611" cy="224558"/>
          </a:xfrm>
          <a:prstGeom prst="rect">
            <a:avLst/>
          </a:prstGeom>
        </p:spPr>
      </p:pic>
      <p:pic>
        <p:nvPicPr>
          <p:cNvPr id="11" name="Picture 10">
            <a:extLst>
              <a:ext uri="{FF2B5EF4-FFF2-40B4-BE49-F238E27FC236}">
                <a16:creationId xmlns:a16="http://schemas.microsoft.com/office/drawing/2014/main" id="{FD83458E-8815-851F-9FBB-F1F49AB0A805}"/>
              </a:ext>
            </a:extLst>
          </p:cNvPr>
          <p:cNvPicPr>
            <a:picLocks noChangeAspect="1"/>
          </p:cNvPicPr>
          <p:nvPr/>
        </p:nvPicPr>
        <p:blipFill>
          <a:blip r:embed="rId4"/>
          <a:stretch>
            <a:fillRect/>
          </a:stretch>
        </p:blipFill>
        <p:spPr>
          <a:xfrm>
            <a:off x="3550179" y="1559054"/>
            <a:ext cx="1577477" cy="487722"/>
          </a:xfrm>
          <a:prstGeom prst="rect">
            <a:avLst/>
          </a:prstGeom>
        </p:spPr>
      </p:pic>
    </p:spTree>
    <p:extLst>
      <p:ext uri="{BB962C8B-B14F-4D97-AF65-F5344CB8AC3E}">
        <p14:creationId xmlns:p14="http://schemas.microsoft.com/office/powerpoint/2010/main" val="137011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SARIMA Vs Bi LSTM – Results comparison</a:t>
            </a:r>
          </a:p>
        </p:txBody>
      </p:sp>
      <p:sp>
        <p:nvSpPr>
          <p:cNvPr id="9" name="TextBox 8">
            <a:extLst>
              <a:ext uri="{FF2B5EF4-FFF2-40B4-BE49-F238E27FC236}">
                <a16:creationId xmlns:a16="http://schemas.microsoft.com/office/drawing/2014/main" id="{76EB187E-66DC-EF31-6177-A9D9D0DE6F28}"/>
              </a:ext>
            </a:extLst>
          </p:cNvPr>
          <p:cNvSpPr txBox="1"/>
          <p:nvPr/>
        </p:nvSpPr>
        <p:spPr>
          <a:xfrm>
            <a:off x="777128" y="1355386"/>
            <a:ext cx="5008996" cy="369332"/>
          </a:xfrm>
          <a:prstGeom prst="rect">
            <a:avLst/>
          </a:prstGeom>
          <a:noFill/>
        </p:spPr>
        <p:txBody>
          <a:bodyPr wrap="square" rtlCol="0">
            <a:spAutoFit/>
          </a:bodyPr>
          <a:lstStyle/>
          <a:p>
            <a:pPr algn="ctr"/>
            <a:r>
              <a:rPr lang="en-US" b="1" dirty="0" err="1"/>
              <a:t>BiLSTM</a:t>
            </a:r>
            <a:r>
              <a:rPr lang="en-US" b="1" dirty="0"/>
              <a:t> VS Real </a:t>
            </a:r>
            <a:endParaRPr lang="en-IN" b="1" dirty="0"/>
          </a:p>
        </p:txBody>
      </p:sp>
      <p:sp>
        <p:nvSpPr>
          <p:cNvPr id="12" name="TextBox 11">
            <a:extLst>
              <a:ext uri="{FF2B5EF4-FFF2-40B4-BE49-F238E27FC236}">
                <a16:creationId xmlns:a16="http://schemas.microsoft.com/office/drawing/2014/main" id="{27837B34-418B-88FD-DEA3-69289DCCBD6C}"/>
              </a:ext>
            </a:extLst>
          </p:cNvPr>
          <p:cNvSpPr txBox="1"/>
          <p:nvPr/>
        </p:nvSpPr>
        <p:spPr>
          <a:xfrm>
            <a:off x="6279876" y="1355386"/>
            <a:ext cx="5008996" cy="369332"/>
          </a:xfrm>
          <a:prstGeom prst="rect">
            <a:avLst/>
          </a:prstGeom>
          <a:noFill/>
        </p:spPr>
        <p:txBody>
          <a:bodyPr wrap="square" rtlCol="0">
            <a:spAutoFit/>
          </a:bodyPr>
          <a:lstStyle/>
          <a:p>
            <a:pPr algn="ctr"/>
            <a:r>
              <a:rPr lang="en-US" b="1" dirty="0"/>
              <a:t>SARIMA VS Real </a:t>
            </a:r>
            <a:endParaRPr lang="en-IN" b="1" dirty="0"/>
          </a:p>
        </p:txBody>
      </p:sp>
      <p:pic>
        <p:nvPicPr>
          <p:cNvPr id="3" name="Picture 2">
            <a:extLst>
              <a:ext uri="{FF2B5EF4-FFF2-40B4-BE49-F238E27FC236}">
                <a16:creationId xmlns:a16="http://schemas.microsoft.com/office/drawing/2014/main" id="{9AB096B6-1C0D-DAF2-FD53-B1BA7637BD22}"/>
              </a:ext>
            </a:extLst>
          </p:cNvPr>
          <p:cNvPicPr>
            <a:picLocks noChangeAspect="1"/>
          </p:cNvPicPr>
          <p:nvPr/>
        </p:nvPicPr>
        <p:blipFill>
          <a:blip r:embed="rId2"/>
          <a:stretch>
            <a:fillRect/>
          </a:stretch>
        </p:blipFill>
        <p:spPr>
          <a:xfrm>
            <a:off x="6405877" y="1871004"/>
            <a:ext cx="4665378" cy="4149181"/>
          </a:xfrm>
          <a:prstGeom prst="rect">
            <a:avLst/>
          </a:prstGeom>
        </p:spPr>
      </p:pic>
      <p:pic>
        <p:nvPicPr>
          <p:cNvPr id="8" name="Picture 7">
            <a:extLst>
              <a:ext uri="{FF2B5EF4-FFF2-40B4-BE49-F238E27FC236}">
                <a16:creationId xmlns:a16="http://schemas.microsoft.com/office/drawing/2014/main" id="{D1302C8B-0837-8E36-9096-E9C372CA0233}"/>
              </a:ext>
            </a:extLst>
          </p:cNvPr>
          <p:cNvPicPr>
            <a:picLocks noChangeAspect="1"/>
          </p:cNvPicPr>
          <p:nvPr/>
        </p:nvPicPr>
        <p:blipFill>
          <a:blip r:embed="rId3"/>
          <a:stretch>
            <a:fillRect/>
          </a:stretch>
        </p:blipFill>
        <p:spPr>
          <a:xfrm>
            <a:off x="1034014" y="1871004"/>
            <a:ext cx="4752110" cy="4220405"/>
          </a:xfrm>
          <a:prstGeom prst="rect">
            <a:avLst/>
          </a:prstGeom>
        </p:spPr>
      </p:pic>
    </p:spTree>
    <p:extLst>
      <p:ext uri="{BB962C8B-B14F-4D97-AF65-F5344CB8AC3E}">
        <p14:creationId xmlns:p14="http://schemas.microsoft.com/office/powerpoint/2010/main" val="2201781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SARIMA Vs Bi LSTM – Results comparison</a:t>
            </a:r>
          </a:p>
        </p:txBody>
      </p:sp>
      <p:sp>
        <p:nvSpPr>
          <p:cNvPr id="5" name="TextBox 4">
            <a:extLst>
              <a:ext uri="{FF2B5EF4-FFF2-40B4-BE49-F238E27FC236}">
                <a16:creationId xmlns:a16="http://schemas.microsoft.com/office/drawing/2014/main" id="{799E7F64-EEA7-51B8-3881-7110115F7404}"/>
              </a:ext>
            </a:extLst>
          </p:cNvPr>
          <p:cNvSpPr txBox="1"/>
          <p:nvPr/>
        </p:nvSpPr>
        <p:spPr>
          <a:xfrm>
            <a:off x="88776" y="985422"/>
            <a:ext cx="4567859" cy="646331"/>
          </a:xfrm>
          <a:prstGeom prst="rect">
            <a:avLst/>
          </a:prstGeom>
          <a:noFill/>
        </p:spPr>
        <p:txBody>
          <a:bodyPr wrap="square" rtlCol="0">
            <a:spAutoFit/>
          </a:bodyPr>
          <a:lstStyle/>
          <a:p>
            <a:r>
              <a:rPr lang="en-US" b="1" dirty="0"/>
              <a:t>Prediction Comparison Using SARIMA And </a:t>
            </a:r>
            <a:r>
              <a:rPr lang="en-US" b="1" dirty="0" err="1"/>
              <a:t>Bilstm</a:t>
            </a:r>
            <a:r>
              <a:rPr lang="en-US" b="1" dirty="0"/>
              <a:t> Models, With The Actual Dataset. </a:t>
            </a:r>
            <a:endParaRPr lang="en-IN" b="1" dirty="0"/>
          </a:p>
        </p:txBody>
      </p:sp>
      <p:sp>
        <p:nvSpPr>
          <p:cNvPr id="6" name="TextBox 5">
            <a:extLst>
              <a:ext uri="{FF2B5EF4-FFF2-40B4-BE49-F238E27FC236}">
                <a16:creationId xmlns:a16="http://schemas.microsoft.com/office/drawing/2014/main" id="{EFF207FE-BDC0-EA62-7317-159FA2A1032F}"/>
              </a:ext>
            </a:extLst>
          </p:cNvPr>
          <p:cNvSpPr txBox="1"/>
          <p:nvPr/>
        </p:nvSpPr>
        <p:spPr>
          <a:xfrm>
            <a:off x="1260629" y="5237985"/>
            <a:ext cx="3870665" cy="923330"/>
          </a:xfrm>
          <a:prstGeom prst="rect">
            <a:avLst/>
          </a:prstGeom>
          <a:noFill/>
        </p:spPr>
        <p:txBody>
          <a:bodyPr wrap="square" rtlCol="0">
            <a:spAutoFit/>
          </a:bodyPr>
          <a:lstStyle/>
          <a:p>
            <a:r>
              <a:rPr lang="en-US" dirty="0" err="1"/>
              <a:t>BiLSTM</a:t>
            </a:r>
            <a:r>
              <a:rPr lang="en-US" dirty="0"/>
              <a:t> was found to give better accuracy for the considered system, than SARIMA model. </a:t>
            </a:r>
            <a:endParaRPr lang="en-IN" dirty="0"/>
          </a:p>
        </p:txBody>
      </p:sp>
      <p:sp>
        <p:nvSpPr>
          <p:cNvPr id="7" name="Arrow: Right 6">
            <a:extLst>
              <a:ext uri="{FF2B5EF4-FFF2-40B4-BE49-F238E27FC236}">
                <a16:creationId xmlns:a16="http://schemas.microsoft.com/office/drawing/2014/main" id="{39DE44F7-5964-A086-705F-BFA9F681BD87}"/>
              </a:ext>
            </a:extLst>
          </p:cNvPr>
          <p:cNvSpPr/>
          <p:nvPr/>
        </p:nvSpPr>
        <p:spPr>
          <a:xfrm>
            <a:off x="239697" y="5237985"/>
            <a:ext cx="1020932" cy="363825"/>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3C26C6CF-1323-A39E-671D-4657F152D384}"/>
              </a:ext>
            </a:extLst>
          </p:cNvPr>
          <p:cNvGraphicFramePr>
            <a:graphicFrameLocks noGrp="1"/>
          </p:cNvGraphicFramePr>
          <p:nvPr>
            <p:extLst>
              <p:ext uri="{D42A27DB-BD31-4B8C-83A1-F6EECF244321}">
                <p14:modId xmlns:p14="http://schemas.microsoft.com/office/powerpoint/2010/main" val="640464009"/>
              </p:ext>
            </p:extLst>
          </p:nvPr>
        </p:nvGraphicFramePr>
        <p:xfrm>
          <a:off x="437372" y="2487384"/>
          <a:ext cx="3870666" cy="1883231"/>
        </p:xfrm>
        <a:graphic>
          <a:graphicData uri="http://schemas.openxmlformats.org/drawingml/2006/table">
            <a:tbl>
              <a:tblPr firstRow="1" firstCol="1" bandRow="1">
                <a:tableStyleId>{5C22544A-7EE6-4342-B048-85BDC9FD1C3A}</a:tableStyleId>
              </a:tblPr>
              <a:tblGrid>
                <a:gridCol w="1290079">
                  <a:extLst>
                    <a:ext uri="{9D8B030D-6E8A-4147-A177-3AD203B41FA5}">
                      <a16:colId xmlns:a16="http://schemas.microsoft.com/office/drawing/2014/main" val="550862507"/>
                    </a:ext>
                  </a:extLst>
                </a:gridCol>
                <a:gridCol w="1290079">
                  <a:extLst>
                    <a:ext uri="{9D8B030D-6E8A-4147-A177-3AD203B41FA5}">
                      <a16:colId xmlns:a16="http://schemas.microsoft.com/office/drawing/2014/main" val="2308844527"/>
                    </a:ext>
                  </a:extLst>
                </a:gridCol>
                <a:gridCol w="1290508">
                  <a:extLst>
                    <a:ext uri="{9D8B030D-6E8A-4147-A177-3AD203B41FA5}">
                      <a16:colId xmlns:a16="http://schemas.microsoft.com/office/drawing/2014/main" val="73987222"/>
                    </a:ext>
                  </a:extLst>
                </a:gridCol>
              </a:tblGrid>
              <a:tr h="505017">
                <a:tc>
                  <a:txBody>
                    <a:bodyPr/>
                    <a:lstStyle/>
                    <a:p>
                      <a:pPr>
                        <a:lnSpc>
                          <a:spcPct val="107000"/>
                        </a:lnSpc>
                        <a:spcAft>
                          <a:spcPts val="800"/>
                        </a:spcAft>
                      </a:pPr>
                      <a:r>
                        <a:rPr lang="en-US" sz="2000" kern="100">
                          <a:effectLst/>
                        </a:rPr>
                        <a:t>MODeL</a:t>
                      </a:r>
                      <a:endParaRPr lang="en-IN" sz="11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nSpc>
                          <a:spcPct val="107000"/>
                        </a:lnSpc>
                        <a:spcAft>
                          <a:spcPts val="800"/>
                        </a:spcAft>
                      </a:pPr>
                      <a:r>
                        <a:rPr lang="en-US" sz="2000" kern="100">
                          <a:effectLst/>
                        </a:rPr>
                        <a:t> MSE</a:t>
                      </a:r>
                      <a:endParaRPr lang="en-IN" sz="1100" kern="100">
                        <a:effectLst/>
                      </a:endParaRPr>
                    </a:p>
                    <a:p>
                      <a:pPr>
                        <a:lnSpc>
                          <a:spcPct val="107000"/>
                        </a:lnSpc>
                        <a:spcAft>
                          <a:spcPts val="800"/>
                        </a:spcAft>
                      </a:pPr>
                      <a:r>
                        <a:rPr lang="en-US" sz="1100" kern="100">
                          <a:effectLst/>
                        </a:rPr>
                        <a:t>(mean square error)</a:t>
                      </a:r>
                      <a:endParaRPr lang="en-IN" sz="11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nSpc>
                          <a:spcPct val="107000"/>
                        </a:lnSpc>
                        <a:spcAft>
                          <a:spcPts val="800"/>
                        </a:spcAft>
                      </a:pPr>
                      <a:r>
                        <a:rPr lang="en-US" sz="2000" kern="100">
                          <a:effectLst/>
                        </a:rPr>
                        <a:t>MAE</a:t>
                      </a:r>
                      <a:endParaRPr lang="en-IN" sz="1100" kern="100">
                        <a:effectLst/>
                      </a:endParaRPr>
                    </a:p>
                    <a:p>
                      <a:pPr>
                        <a:lnSpc>
                          <a:spcPct val="107000"/>
                        </a:lnSpc>
                        <a:spcAft>
                          <a:spcPts val="800"/>
                        </a:spcAft>
                      </a:pPr>
                      <a:r>
                        <a:rPr lang="en-US" sz="1100" kern="100">
                          <a:effectLst/>
                        </a:rPr>
                        <a:t>(mean absolute error)</a:t>
                      </a:r>
                      <a:endParaRPr lang="en-IN" sz="11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841389723"/>
                  </a:ext>
                </a:extLst>
              </a:tr>
              <a:tr h="508442">
                <a:tc>
                  <a:txBody>
                    <a:bodyPr/>
                    <a:lstStyle/>
                    <a:p>
                      <a:pPr>
                        <a:lnSpc>
                          <a:spcPct val="107000"/>
                        </a:lnSpc>
                        <a:spcAft>
                          <a:spcPts val="800"/>
                        </a:spcAft>
                      </a:pPr>
                      <a:r>
                        <a:rPr lang="en-US" sz="2000" kern="100">
                          <a:effectLst/>
                        </a:rPr>
                        <a:t>BI-LSTM</a:t>
                      </a:r>
                      <a:endParaRPr lang="en-IN" sz="11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nSpc>
                          <a:spcPct val="107000"/>
                        </a:lnSpc>
                        <a:spcAft>
                          <a:spcPts val="800"/>
                        </a:spcAft>
                      </a:pPr>
                      <a:r>
                        <a:rPr lang="en-US" sz="2000" kern="100">
                          <a:effectLst/>
                        </a:rPr>
                        <a:t>     0.0771</a:t>
                      </a:r>
                      <a:endParaRPr lang="en-IN" sz="11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nSpc>
                          <a:spcPct val="107000"/>
                        </a:lnSpc>
                        <a:spcAft>
                          <a:spcPts val="800"/>
                        </a:spcAft>
                      </a:pPr>
                      <a:r>
                        <a:rPr lang="en-US" sz="2000" kern="100">
                          <a:effectLst/>
                        </a:rPr>
                        <a:t>     0.056</a:t>
                      </a:r>
                      <a:endParaRPr lang="en-IN" sz="11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58068471"/>
                  </a:ext>
                </a:extLst>
              </a:tr>
              <a:tr h="596215">
                <a:tc>
                  <a:txBody>
                    <a:bodyPr/>
                    <a:lstStyle/>
                    <a:p>
                      <a:pPr>
                        <a:lnSpc>
                          <a:spcPct val="107000"/>
                        </a:lnSpc>
                        <a:spcAft>
                          <a:spcPts val="800"/>
                        </a:spcAft>
                      </a:pPr>
                      <a:r>
                        <a:rPr lang="en-US" sz="2000" kern="100">
                          <a:effectLst/>
                        </a:rPr>
                        <a:t>SARIMA</a:t>
                      </a:r>
                      <a:endParaRPr lang="en-IN" sz="11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nSpc>
                          <a:spcPct val="107000"/>
                        </a:lnSpc>
                        <a:spcAft>
                          <a:spcPts val="800"/>
                        </a:spcAft>
                      </a:pPr>
                      <a:r>
                        <a:rPr lang="en-US" sz="2000" kern="100">
                          <a:effectLst/>
                        </a:rPr>
                        <a:t>      3.61</a:t>
                      </a:r>
                      <a:endParaRPr lang="en-IN" sz="11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a:lnSpc>
                          <a:spcPct val="107000"/>
                        </a:lnSpc>
                        <a:spcAft>
                          <a:spcPts val="800"/>
                        </a:spcAft>
                      </a:pPr>
                      <a:r>
                        <a:rPr lang="en-US" sz="2000" kern="100" dirty="0">
                          <a:effectLst/>
                        </a:rPr>
                        <a:t>      4.54</a:t>
                      </a:r>
                      <a:endParaRPr lang="en-IN" sz="1100" kern="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07073390"/>
                  </a:ext>
                </a:extLst>
              </a:tr>
            </a:tbl>
          </a:graphicData>
        </a:graphic>
      </p:graphicFrame>
      <p:pic>
        <p:nvPicPr>
          <p:cNvPr id="8" name="Picture 7">
            <a:extLst>
              <a:ext uri="{FF2B5EF4-FFF2-40B4-BE49-F238E27FC236}">
                <a16:creationId xmlns:a16="http://schemas.microsoft.com/office/drawing/2014/main" id="{E5561177-F810-9E8E-AF24-88FCD6F72A46}"/>
              </a:ext>
            </a:extLst>
          </p:cNvPr>
          <p:cNvPicPr>
            <a:picLocks noChangeAspect="1"/>
          </p:cNvPicPr>
          <p:nvPr/>
        </p:nvPicPr>
        <p:blipFill>
          <a:blip r:embed="rId2"/>
          <a:stretch>
            <a:fillRect/>
          </a:stretch>
        </p:blipFill>
        <p:spPr>
          <a:xfrm>
            <a:off x="5677567" y="1018712"/>
            <a:ext cx="5410849" cy="4820575"/>
          </a:xfrm>
          <a:prstGeom prst="rect">
            <a:avLst/>
          </a:prstGeom>
        </p:spPr>
      </p:pic>
    </p:spTree>
    <p:extLst>
      <p:ext uri="{BB962C8B-B14F-4D97-AF65-F5344CB8AC3E}">
        <p14:creationId xmlns:p14="http://schemas.microsoft.com/office/powerpoint/2010/main" val="238812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Traffic Prediction for all devices in Topology</a:t>
            </a:r>
          </a:p>
        </p:txBody>
      </p:sp>
      <p:sp>
        <p:nvSpPr>
          <p:cNvPr id="3" name="TextBox 2">
            <a:extLst>
              <a:ext uri="{FF2B5EF4-FFF2-40B4-BE49-F238E27FC236}">
                <a16:creationId xmlns:a16="http://schemas.microsoft.com/office/drawing/2014/main" id="{E6B99E0E-9282-788A-9E06-33D8212BCAED}"/>
              </a:ext>
            </a:extLst>
          </p:cNvPr>
          <p:cNvSpPr txBox="1"/>
          <p:nvPr/>
        </p:nvSpPr>
        <p:spPr>
          <a:xfrm>
            <a:off x="248575" y="727969"/>
            <a:ext cx="2459114" cy="369332"/>
          </a:xfrm>
          <a:prstGeom prst="rect">
            <a:avLst/>
          </a:prstGeom>
          <a:noFill/>
        </p:spPr>
        <p:txBody>
          <a:bodyPr wrap="square" rtlCol="0">
            <a:spAutoFit/>
          </a:bodyPr>
          <a:lstStyle/>
          <a:p>
            <a:r>
              <a:rPr lang="en-IN" b="1" dirty="0"/>
              <a:t>SWITCH 1</a:t>
            </a:r>
          </a:p>
        </p:txBody>
      </p:sp>
      <p:pic>
        <p:nvPicPr>
          <p:cNvPr id="6" name="Picture 5">
            <a:extLst>
              <a:ext uri="{FF2B5EF4-FFF2-40B4-BE49-F238E27FC236}">
                <a16:creationId xmlns:a16="http://schemas.microsoft.com/office/drawing/2014/main" id="{0897785A-5B7B-A2FB-A5F7-617EDEF95430}"/>
              </a:ext>
            </a:extLst>
          </p:cNvPr>
          <p:cNvPicPr>
            <a:picLocks noChangeAspect="1"/>
          </p:cNvPicPr>
          <p:nvPr/>
        </p:nvPicPr>
        <p:blipFill>
          <a:blip r:embed="rId2"/>
          <a:stretch>
            <a:fillRect/>
          </a:stretch>
        </p:blipFill>
        <p:spPr>
          <a:xfrm>
            <a:off x="2012576" y="727739"/>
            <a:ext cx="6423212" cy="6130261"/>
          </a:xfrm>
          <a:prstGeom prst="rect">
            <a:avLst/>
          </a:prstGeom>
        </p:spPr>
      </p:pic>
    </p:spTree>
    <p:extLst>
      <p:ext uri="{BB962C8B-B14F-4D97-AF65-F5344CB8AC3E}">
        <p14:creationId xmlns:p14="http://schemas.microsoft.com/office/powerpoint/2010/main" val="1379930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9FF60B-D330-8B8E-848A-915C1D4B8CA9}"/>
              </a:ext>
            </a:extLst>
          </p:cNvPr>
          <p:cNvSpPr txBox="1"/>
          <p:nvPr/>
        </p:nvSpPr>
        <p:spPr>
          <a:xfrm>
            <a:off x="133165" y="590154"/>
            <a:ext cx="2210540" cy="377512"/>
          </a:xfrm>
          <a:prstGeom prst="rect">
            <a:avLst/>
          </a:prstGeom>
          <a:noFill/>
        </p:spPr>
        <p:txBody>
          <a:bodyPr wrap="square" rtlCol="0">
            <a:spAutoFit/>
          </a:bodyPr>
          <a:lstStyle/>
          <a:p>
            <a:r>
              <a:rPr lang="en-US" b="1" dirty="0"/>
              <a:t>SWITCH2</a:t>
            </a:r>
            <a:endParaRPr lang="en-IN" b="1" dirty="0"/>
          </a:p>
        </p:txBody>
      </p:sp>
      <p:sp>
        <p:nvSpPr>
          <p:cNvPr id="8" name="TextBox 7">
            <a:extLst>
              <a:ext uri="{FF2B5EF4-FFF2-40B4-BE49-F238E27FC236}">
                <a16:creationId xmlns:a16="http://schemas.microsoft.com/office/drawing/2014/main" id="{0BCA4491-B89F-020B-49F7-C800016D2193}"/>
              </a:ext>
            </a:extLst>
          </p:cNvPr>
          <p:cNvSpPr txBox="1"/>
          <p:nvPr/>
        </p:nvSpPr>
        <p:spPr>
          <a:xfrm>
            <a:off x="130841" y="3577766"/>
            <a:ext cx="2210540" cy="377512"/>
          </a:xfrm>
          <a:prstGeom prst="rect">
            <a:avLst/>
          </a:prstGeom>
          <a:noFill/>
        </p:spPr>
        <p:txBody>
          <a:bodyPr wrap="square" rtlCol="0">
            <a:spAutoFit/>
          </a:bodyPr>
          <a:lstStyle/>
          <a:p>
            <a:r>
              <a:rPr lang="en-US" b="1" dirty="0"/>
              <a:t>SWITCH4</a:t>
            </a:r>
            <a:endParaRPr lang="en-IN" b="1" dirty="0"/>
          </a:p>
        </p:txBody>
      </p:sp>
      <p:sp>
        <p:nvSpPr>
          <p:cNvPr id="9" name="TextBox 8">
            <a:extLst>
              <a:ext uri="{FF2B5EF4-FFF2-40B4-BE49-F238E27FC236}">
                <a16:creationId xmlns:a16="http://schemas.microsoft.com/office/drawing/2014/main" id="{34BA5338-9279-F419-B07A-B9F275DE0688}"/>
              </a:ext>
            </a:extLst>
          </p:cNvPr>
          <p:cNvSpPr txBox="1"/>
          <p:nvPr/>
        </p:nvSpPr>
        <p:spPr>
          <a:xfrm>
            <a:off x="4990730" y="590154"/>
            <a:ext cx="2210540" cy="377512"/>
          </a:xfrm>
          <a:prstGeom prst="rect">
            <a:avLst/>
          </a:prstGeom>
          <a:noFill/>
        </p:spPr>
        <p:txBody>
          <a:bodyPr wrap="square" rtlCol="0">
            <a:spAutoFit/>
          </a:bodyPr>
          <a:lstStyle/>
          <a:p>
            <a:r>
              <a:rPr lang="en-US" b="1" dirty="0"/>
              <a:t>SWITCH3</a:t>
            </a:r>
            <a:endParaRPr lang="en-IN" b="1" dirty="0"/>
          </a:p>
        </p:txBody>
      </p:sp>
      <p:sp>
        <p:nvSpPr>
          <p:cNvPr id="10" name="TextBox 9">
            <a:extLst>
              <a:ext uri="{FF2B5EF4-FFF2-40B4-BE49-F238E27FC236}">
                <a16:creationId xmlns:a16="http://schemas.microsoft.com/office/drawing/2014/main" id="{D27A85C5-F2D5-2994-6284-FBE2BDAEC789}"/>
              </a:ext>
            </a:extLst>
          </p:cNvPr>
          <p:cNvSpPr txBox="1"/>
          <p:nvPr/>
        </p:nvSpPr>
        <p:spPr>
          <a:xfrm>
            <a:off x="4990730" y="3526736"/>
            <a:ext cx="2210540" cy="377512"/>
          </a:xfrm>
          <a:prstGeom prst="rect">
            <a:avLst/>
          </a:prstGeom>
          <a:noFill/>
        </p:spPr>
        <p:txBody>
          <a:bodyPr wrap="square" rtlCol="0">
            <a:spAutoFit/>
          </a:bodyPr>
          <a:lstStyle/>
          <a:p>
            <a:r>
              <a:rPr lang="en-US" b="1" dirty="0"/>
              <a:t>SWITCH5</a:t>
            </a:r>
            <a:endParaRPr lang="en-IN" b="1" dirty="0"/>
          </a:p>
        </p:txBody>
      </p:sp>
      <p:pic>
        <p:nvPicPr>
          <p:cNvPr id="3" name="Picture 2">
            <a:extLst>
              <a:ext uri="{FF2B5EF4-FFF2-40B4-BE49-F238E27FC236}">
                <a16:creationId xmlns:a16="http://schemas.microsoft.com/office/drawing/2014/main" id="{C1FAE2D3-430D-63B8-7A3B-58ED29F083D1}"/>
              </a:ext>
            </a:extLst>
          </p:cNvPr>
          <p:cNvPicPr>
            <a:picLocks noChangeAspect="1"/>
          </p:cNvPicPr>
          <p:nvPr/>
        </p:nvPicPr>
        <p:blipFill>
          <a:blip r:embed="rId2"/>
          <a:stretch>
            <a:fillRect/>
          </a:stretch>
        </p:blipFill>
        <p:spPr>
          <a:xfrm>
            <a:off x="1331650" y="532278"/>
            <a:ext cx="2922357" cy="2896721"/>
          </a:xfrm>
          <a:prstGeom prst="rect">
            <a:avLst/>
          </a:prstGeom>
        </p:spPr>
      </p:pic>
      <p:pic>
        <p:nvPicPr>
          <p:cNvPr id="6" name="Picture 5">
            <a:extLst>
              <a:ext uri="{FF2B5EF4-FFF2-40B4-BE49-F238E27FC236}">
                <a16:creationId xmlns:a16="http://schemas.microsoft.com/office/drawing/2014/main" id="{6677A2EC-2377-5431-DBAF-0B5F4A36458B}"/>
              </a:ext>
            </a:extLst>
          </p:cNvPr>
          <p:cNvPicPr>
            <a:picLocks noChangeAspect="1"/>
          </p:cNvPicPr>
          <p:nvPr/>
        </p:nvPicPr>
        <p:blipFill>
          <a:blip r:embed="rId3"/>
          <a:stretch>
            <a:fillRect/>
          </a:stretch>
        </p:blipFill>
        <p:spPr>
          <a:xfrm>
            <a:off x="6818050" y="590154"/>
            <a:ext cx="2845902" cy="2820938"/>
          </a:xfrm>
          <a:prstGeom prst="rect">
            <a:avLst/>
          </a:prstGeom>
        </p:spPr>
      </p:pic>
      <p:pic>
        <p:nvPicPr>
          <p:cNvPr id="15" name="Picture 14">
            <a:extLst>
              <a:ext uri="{FF2B5EF4-FFF2-40B4-BE49-F238E27FC236}">
                <a16:creationId xmlns:a16="http://schemas.microsoft.com/office/drawing/2014/main" id="{93EBC05A-4E71-A954-D15C-267890793012}"/>
              </a:ext>
            </a:extLst>
          </p:cNvPr>
          <p:cNvPicPr>
            <a:picLocks noChangeAspect="1"/>
          </p:cNvPicPr>
          <p:nvPr/>
        </p:nvPicPr>
        <p:blipFill>
          <a:blip r:embed="rId4"/>
          <a:stretch>
            <a:fillRect/>
          </a:stretch>
        </p:blipFill>
        <p:spPr>
          <a:xfrm>
            <a:off x="1166220" y="3665204"/>
            <a:ext cx="3154530" cy="3126859"/>
          </a:xfrm>
          <a:prstGeom prst="rect">
            <a:avLst/>
          </a:prstGeom>
        </p:spPr>
      </p:pic>
      <p:sp>
        <p:nvSpPr>
          <p:cNvPr id="16" name="AutoShape 6">
            <a:extLst>
              <a:ext uri="{FF2B5EF4-FFF2-40B4-BE49-F238E27FC236}">
                <a16:creationId xmlns:a16="http://schemas.microsoft.com/office/drawing/2014/main" id="{8CA47A7B-7673-D1B5-75CC-01D8A758A7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 name="Picture 16">
            <a:extLst>
              <a:ext uri="{FF2B5EF4-FFF2-40B4-BE49-F238E27FC236}">
                <a16:creationId xmlns:a16="http://schemas.microsoft.com/office/drawing/2014/main" id="{6E7066A3-1DDC-BF1B-E044-542163B072EA}"/>
              </a:ext>
            </a:extLst>
          </p:cNvPr>
          <p:cNvPicPr>
            <a:picLocks noChangeAspect="1"/>
          </p:cNvPicPr>
          <p:nvPr/>
        </p:nvPicPr>
        <p:blipFill>
          <a:blip r:embed="rId5"/>
          <a:stretch>
            <a:fillRect/>
          </a:stretch>
        </p:blipFill>
        <p:spPr>
          <a:xfrm>
            <a:off x="6643891" y="3515469"/>
            <a:ext cx="3154530" cy="3126858"/>
          </a:xfrm>
          <a:prstGeom prst="rect">
            <a:avLst/>
          </a:prstGeom>
        </p:spPr>
      </p:pic>
      <p:sp>
        <p:nvSpPr>
          <p:cNvPr id="2" name="Title 2">
            <a:extLst>
              <a:ext uri="{FF2B5EF4-FFF2-40B4-BE49-F238E27FC236}">
                <a16:creationId xmlns:a16="http://schemas.microsoft.com/office/drawing/2014/main" id="{96F7FE41-51E3-BE35-7551-AF78458120BE}"/>
              </a:ext>
            </a:extLst>
          </p:cNvPr>
          <p:cNvSpPr txBox="1">
            <a:spLocks/>
          </p:cNvSpPr>
          <p:nvPr/>
        </p:nvSpPr>
        <p:spPr>
          <a:xfrm>
            <a:off x="0" y="-26424"/>
            <a:ext cx="12192000" cy="529764"/>
          </a:xfrm>
          <a:prstGeom prst="rect">
            <a:avLst/>
          </a:prstGeom>
          <a:solidFill>
            <a:schemeClr val="accent1">
              <a:lumMod val="60000"/>
              <a:lumOff val="40000"/>
            </a:schemeClr>
          </a:solidFill>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Traffic Prediction for all devices in Topology</a:t>
            </a:r>
          </a:p>
        </p:txBody>
      </p:sp>
    </p:spTree>
    <p:extLst>
      <p:ext uri="{BB962C8B-B14F-4D97-AF65-F5344CB8AC3E}">
        <p14:creationId xmlns:p14="http://schemas.microsoft.com/office/powerpoint/2010/main" val="323816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Algorithm Used</a:t>
            </a:r>
          </a:p>
        </p:txBody>
      </p:sp>
      <p:sp>
        <p:nvSpPr>
          <p:cNvPr id="3" name="Rectangle 2"/>
          <p:cNvSpPr/>
          <p:nvPr/>
        </p:nvSpPr>
        <p:spPr>
          <a:xfrm>
            <a:off x="566058" y="1053010"/>
            <a:ext cx="10006149" cy="5047536"/>
          </a:xfrm>
          <a:prstGeom prst="rect">
            <a:avLst/>
          </a:prstGeom>
          <a:ln>
            <a:solidFill>
              <a:schemeClr val="accent1"/>
            </a:solidFill>
          </a:ln>
        </p:spPr>
        <p:txBody>
          <a:bodyPr wrap="square">
            <a:spAutoFit/>
          </a:bodyPr>
          <a:lstStyle/>
          <a:p>
            <a:r>
              <a:rPr lang="en-IN" sz="1400" dirty="0">
                <a:latin typeface="Verdana" panose="020B0604030504040204" pitchFamily="34" charset="0"/>
              </a:rPr>
              <a:t>SET TRAFFIC THRESHOLD </a:t>
            </a:r>
            <a:r>
              <a:rPr lang="en-IN" sz="1400" dirty="0" err="1">
                <a:latin typeface="Verdana" panose="020B0604030504040204" pitchFamily="34" charset="0"/>
              </a:rPr>
              <a:t>T_th</a:t>
            </a:r>
            <a:br>
              <a:rPr lang="en-IN" sz="1400" dirty="0">
                <a:latin typeface="Verdana" panose="020B0604030504040204" pitchFamily="34" charset="0"/>
              </a:rPr>
            </a:br>
            <a:r>
              <a:rPr lang="en-IN" sz="1400" dirty="0">
                <a:latin typeface="Verdana" panose="020B0604030504040204" pitchFamily="34" charset="0"/>
              </a:rPr>
              <a:t>SET PRIORITY THRESHOLD </a:t>
            </a:r>
            <a:r>
              <a:rPr lang="en-IN" sz="1400" dirty="0" err="1">
                <a:latin typeface="Verdana" panose="020B0604030504040204" pitchFamily="34" charset="0"/>
              </a:rPr>
              <a:t>P_th</a:t>
            </a:r>
            <a:br>
              <a:rPr lang="en-IN" sz="1400" dirty="0">
                <a:latin typeface="Verdana" panose="020B0604030504040204" pitchFamily="34" charset="0"/>
              </a:rPr>
            </a:br>
            <a:r>
              <a:rPr lang="en-IN" sz="1400" dirty="0">
                <a:latin typeface="Verdana" panose="020B0604030504040204" pitchFamily="34" charset="0"/>
              </a:rPr>
              <a:t>SET LOW PRIORITY TRAFFIC THRESHOLD </a:t>
            </a:r>
            <a:r>
              <a:rPr lang="en-IN" sz="1400" dirty="0" err="1">
                <a:latin typeface="Verdana" panose="020B0604030504040204" pitchFamily="34" charset="0"/>
              </a:rPr>
              <a:t>LT_th</a:t>
            </a:r>
            <a:br>
              <a:rPr lang="en-IN" sz="1400" dirty="0">
                <a:latin typeface="Verdana" panose="020B0604030504040204" pitchFamily="34" charset="0"/>
              </a:rPr>
            </a:br>
            <a:r>
              <a:rPr lang="en-IN" sz="1400" dirty="0">
                <a:latin typeface="Verdana" panose="020B0604030504040204" pitchFamily="34" charset="0"/>
              </a:rPr>
              <a:t>SET ACCEPTABLE TRAFFIC LOSS ATL</a:t>
            </a:r>
            <a:endParaRPr lang="en-IN" sz="1400" dirty="0"/>
          </a:p>
          <a:p>
            <a:r>
              <a:rPr lang="en-IN" sz="1400" dirty="0">
                <a:latin typeface="Verdana" panose="020B0604030504040204" pitchFamily="34" charset="0"/>
              </a:rPr>
              <a:t>procedure EXECUTENOSUPDATE(Sn)</a:t>
            </a:r>
            <a:br>
              <a:rPr lang="en-IN" sz="1400" dirty="0">
                <a:latin typeface="Verdana" panose="020B0604030504040204" pitchFamily="34" charset="0"/>
              </a:rPr>
            </a:br>
            <a:r>
              <a:rPr lang="en-IN" sz="1400" dirty="0">
                <a:latin typeface="Verdana" panose="020B0604030504040204" pitchFamily="34" charset="0"/>
              </a:rPr>
              <a:t> if </a:t>
            </a:r>
            <a:r>
              <a:rPr lang="en-IN" sz="1400" dirty="0" err="1">
                <a:latin typeface="Verdana" panose="020B0604030504040204" pitchFamily="34" charset="0"/>
              </a:rPr>
              <a:t>Find_leanperiod</a:t>
            </a:r>
            <a:r>
              <a:rPr lang="en-IN" sz="1400" dirty="0">
                <a:latin typeface="Verdana" panose="020B0604030504040204" pitchFamily="34" charset="0"/>
              </a:rPr>
              <a:t> (Sn)) == 1 then</a:t>
            </a:r>
            <a:br>
              <a:rPr lang="en-IN" sz="1400" dirty="0">
                <a:latin typeface="Verdana" panose="020B0604030504040204" pitchFamily="34" charset="0"/>
              </a:rPr>
            </a:br>
            <a:r>
              <a:rPr lang="en-IN" sz="1400" dirty="0">
                <a:latin typeface="Verdana" panose="020B0604030504040204" pitchFamily="34" charset="0"/>
              </a:rPr>
              <a:t>  update NOS</a:t>
            </a:r>
            <a:br>
              <a:rPr lang="en-IN" sz="1400" dirty="0">
                <a:latin typeface="Verdana" panose="020B0604030504040204" pitchFamily="34" charset="0"/>
              </a:rPr>
            </a:br>
            <a:r>
              <a:rPr lang="en-IN" sz="1400" dirty="0">
                <a:latin typeface="Verdana" panose="020B0604030504040204" pitchFamily="34" charset="0"/>
              </a:rPr>
              <a:t> </a:t>
            </a:r>
            <a:r>
              <a:rPr lang="en-IN" sz="1400" dirty="0" err="1">
                <a:latin typeface="Verdana" panose="020B0604030504040204" pitchFamily="34" charset="0"/>
              </a:rPr>
              <a:t>elseif</a:t>
            </a:r>
            <a:r>
              <a:rPr lang="en-IN" sz="1400" dirty="0">
                <a:latin typeface="Verdana" panose="020B0604030504040204" pitchFamily="34" charset="0"/>
              </a:rPr>
              <a:t> LAG supported (Sn) == true then</a:t>
            </a:r>
            <a:br>
              <a:rPr lang="en-IN" sz="1400" dirty="0">
                <a:latin typeface="Verdana" panose="020B0604030504040204" pitchFamily="34" charset="0"/>
              </a:rPr>
            </a:br>
            <a:r>
              <a:rPr lang="en-IN" sz="1400" dirty="0">
                <a:latin typeface="Verdana" panose="020B0604030504040204" pitchFamily="34" charset="0"/>
              </a:rPr>
              <a:t>  [active/stand-by - Sm]</a:t>
            </a:r>
            <a:br>
              <a:rPr lang="en-IN" sz="1400" dirty="0">
                <a:latin typeface="Verdana" panose="020B0604030504040204" pitchFamily="34" charset="0"/>
              </a:rPr>
            </a:br>
            <a:r>
              <a:rPr lang="en-IN" sz="1400" dirty="0">
                <a:latin typeface="Verdana" panose="020B0604030504040204" pitchFamily="34" charset="0"/>
              </a:rPr>
              <a:t>  if (Traffic(Sn)+Traffic(Sm))&lt; </a:t>
            </a:r>
            <a:r>
              <a:rPr lang="en-IN" sz="1400" dirty="0" err="1">
                <a:latin typeface="Verdana" panose="020B0604030504040204" pitchFamily="34" charset="0"/>
              </a:rPr>
              <a:t>MB_Sm</a:t>
            </a:r>
            <a:r>
              <a:rPr lang="en-IN" sz="1400" dirty="0">
                <a:latin typeface="Verdana" panose="020B0604030504040204" pitchFamily="34" charset="0"/>
              </a:rPr>
              <a:t> then</a:t>
            </a:r>
            <a:br>
              <a:rPr lang="en-IN" sz="1400" dirty="0">
                <a:latin typeface="Verdana" panose="020B0604030504040204" pitchFamily="34" charset="0"/>
              </a:rPr>
            </a:br>
            <a:r>
              <a:rPr lang="en-IN" sz="1400" dirty="0">
                <a:latin typeface="Verdana" panose="020B0604030504040204" pitchFamily="34" charset="0"/>
              </a:rPr>
              <a:t>   update NOS</a:t>
            </a:r>
            <a:br>
              <a:rPr lang="en-IN" sz="1400" dirty="0">
                <a:latin typeface="Verdana" panose="020B0604030504040204" pitchFamily="34" charset="0"/>
              </a:rPr>
            </a:br>
            <a:r>
              <a:rPr lang="en-IN" sz="1400" dirty="0">
                <a:latin typeface="Verdana" panose="020B0604030504040204" pitchFamily="34" charset="0"/>
              </a:rPr>
              <a:t>  </a:t>
            </a:r>
            <a:r>
              <a:rPr lang="en-IN" sz="1400" dirty="0" err="1">
                <a:latin typeface="Verdana" panose="020B0604030504040204" pitchFamily="34" charset="0"/>
              </a:rPr>
              <a:t>elseif</a:t>
            </a:r>
            <a:r>
              <a:rPr lang="en-IN" sz="1400" dirty="0">
                <a:latin typeface="Verdana" panose="020B0604030504040204" pitchFamily="34" charset="0"/>
              </a:rPr>
              <a:t> (</a:t>
            </a:r>
            <a:r>
              <a:rPr lang="en-IN" sz="1400" dirty="0" err="1">
                <a:latin typeface="Verdana" panose="020B0604030504040204" pitchFamily="34" charset="0"/>
              </a:rPr>
              <a:t>PL_Sn</a:t>
            </a:r>
            <a:r>
              <a:rPr lang="en-IN" sz="1400" dirty="0">
                <a:latin typeface="Verdana" panose="020B0604030504040204" pitchFamily="34" charset="0"/>
              </a:rPr>
              <a:t> &lt; </a:t>
            </a:r>
            <a:r>
              <a:rPr lang="en-IN" sz="1400" dirty="0" err="1">
                <a:latin typeface="Verdana" panose="020B0604030504040204" pitchFamily="34" charset="0"/>
              </a:rPr>
              <a:t>P_th</a:t>
            </a:r>
            <a:r>
              <a:rPr lang="en-IN" sz="1400" dirty="0">
                <a:latin typeface="Verdana" panose="020B0604030504040204" pitchFamily="34" charset="0"/>
              </a:rPr>
              <a:t>) &amp;&amp; ((Traffic(Sn)+Traffic(Sm))&lt; (</a:t>
            </a:r>
            <a:r>
              <a:rPr lang="en-IN" sz="1400" dirty="0" err="1">
                <a:latin typeface="Verdana" panose="020B0604030504040204" pitchFamily="34" charset="0"/>
              </a:rPr>
              <a:t>MB_Sm</a:t>
            </a:r>
            <a:r>
              <a:rPr lang="en-IN" sz="1400" dirty="0">
                <a:latin typeface="Verdana" panose="020B0604030504040204" pitchFamily="34" charset="0"/>
              </a:rPr>
              <a:t> -ATL)) then</a:t>
            </a:r>
            <a:br>
              <a:rPr lang="en-IN" sz="1400" dirty="0">
                <a:latin typeface="Verdana" panose="020B0604030504040204" pitchFamily="34" charset="0"/>
              </a:rPr>
            </a:br>
            <a:r>
              <a:rPr lang="en-IN" sz="1400" dirty="0">
                <a:latin typeface="Verdana" panose="020B0604030504040204" pitchFamily="34" charset="0"/>
              </a:rPr>
              <a:t>     update NOS</a:t>
            </a:r>
            <a:br>
              <a:rPr lang="en-IN" sz="1400" dirty="0">
                <a:latin typeface="Verdana" panose="020B0604030504040204" pitchFamily="34" charset="0"/>
              </a:rPr>
            </a:br>
            <a:r>
              <a:rPr lang="en-IN" sz="1400" dirty="0">
                <a:latin typeface="Verdana" panose="020B0604030504040204" pitchFamily="34" charset="0"/>
              </a:rPr>
              <a:t>  end if</a:t>
            </a:r>
            <a:br>
              <a:rPr lang="en-IN" sz="1400" dirty="0">
                <a:latin typeface="Verdana" panose="020B0604030504040204" pitchFamily="34" charset="0"/>
              </a:rPr>
            </a:br>
            <a:r>
              <a:rPr lang="en-IN" sz="1400" dirty="0">
                <a:latin typeface="Verdana" panose="020B0604030504040204" pitchFamily="34" charset="0"/>
              </a:rPr>
              <a:t> end if</a:t>
            </a:r>
            <a:br>
              <a:rPr lang="en-IN" sz="1400" dirty="0">
                <a:latin typeface="Verdana" panose="020B0604030504040204" pitchFamily="34" charset="0"/>
              </a:rPr>
            </a:br>
            <a:r>
              <a:rPr lang="en-IN" sz="1400" dirty="0">
                <a:latin typeface="Verdana" panose="020B0604030504040204" pitchFamily="34" charset="0"/>
              </a:rPr>
              <a:t>else if ((</a:t>
            </a:r>
            <a:r>
              <a:rPr lang="en-IN" sz="1400" dirty="0" err="1">
                <a:latin typeface="Verdana" panose="020B0604030504040204" pitchFamily="34" charset="0"/>
              </a:rPr>
              <a:t>PL_Sn</a:t>
            </a:r>
            <a:r>
              <a:rPr lang="en-IN" sz="1400" dirty="0">
                <a:latin typeface="Verdana" panose="020B0604030504040204" pitchFamily="34" charset="0"/>
              </a:rPr>
              <a:t> &lt; </a:t>
            </a:r>
            <a:r>
              <a:rPr lang="en-IN" sz="1400" dirty="0" err="1">
                <a:latin typeface="Verdana" panose="020B0604030504040204" pitchFamily="34" charset="0"/>
              </a:rPr>
              <a:t>P_th</a:t>
            </a:r>
            <a:r>
              <a:rPr lang="en-IN" sz="1400" dirty="0">
                <a:latin typeface="Verdana" panose="020B0604030504040204" pitchFamily="34" charset="0"/>
              </a:rPr>
              <a:t>) &amp;&amp;  (Traffic(Sn) &lt; ATL)) then</a:t>
            </a:r>
            <a:br>
              <a:rPr lang="en-IN" sz="1400" dirty="0">
                <a:latin typeface="Verdana" panose="020B0604030504040204" pitchFamily="34" charset="0"/>
              </a:rPr>
            </a:br>
            <a:r>
              <a:rPr lang="en-IN" sz="1400" dirty="0">
                <a:latin typeface="Verdana" panose="020B0604030504040204" pitchFamily="34" charset="0"/>
              </a:rPr>
              <a:t>  update NOS</a:t>
            </a:r>
            <a:br>
              <a:rPr lang="en-IN" sz="1400" dirty="0">
                <a:latin typeface="Verdana" panose="020B0604030504040204" pitchFamily="34" charset="0"/>
              </a:rPr>
            </a:br>
            <a:r>
              <a:rPr lang="en-IN" sz="1400" dirty="0">
                <a:latin typeface="Verdana" panose="020B0604030504040204" pitchFamily="34" charset="0"/>
              </a:rPr>
              <a:t>end if</a:t>
            </a:r>
            <a:br>
              <a:rPr lang="en-IN" sz="1400" dirty="0">
                <a:latin typeface="Verdana" panose="020B0604030504040204" pitchFamily="34" charset="0"/>
              </a:rPr>
            </a:br>
            <a:r>
              <a:rPr lang="en-IN" sz="1400" dirty="0">
                <a:latin typeface="Verdana" panose="020B0604030504040204" pitchFamily="34" charset="0"/>
              </a:rPr>
              <a:t>end procedure</a:t>
            </a:r>
            <a:br>
              <a:rPr lang="en-IN" sz="1400" dirty="0">
                <a:latin typeface="Verdana" panose="020B0604030504040204" pitchFamily="34" charset="0"/>
              </a:rPr>
            </a:br>
            <a:r>
              <a:rPr lang="en-IN" sz="1400" dirty="0">
                <a:latin typeface="Verdana" panose="020B0604030504040204" pitchFamily="34" charset="0"/>
              </a:rPr>
              <a:t>=======================</a:t>
            </a:r>
            <a:endParaRPr lang="en-IN" sz="1400" dirty="0"/>
          </a:p>
          <a:p>
            <a:r>
              <a:rPr lang="en-IN" sz="1400" dirty="0" err="1">
                <a:latin typeface="Verdana" panose="020B0604030504040204" pitchFamily="34" charset="0"/>
              </a:rPr>
              <a:t>MB_Sm</a:t>
            </a:r>
            <a:r>
              <a:rPr lang="en-IN" sz="1400" dirty="0">
                <a:latin typeface="Verdana" panose="020B0604030504040204" pitchFamily="34" charset="0"/>
              </a:rPr>
              <a:t> - Maximum bandwidth of switch Sm</a:t>
            </a:r>
            <a:br>
              <a:rPr lang="en-IN" sz="1400" dirty="0">
                <a:latin typeface="Verdana" panose="020B0604030504040204" pitchFamily="34" charset="0"/>
              </a:rPr>
            </a:br>
            <a:r>
              <a:rPr lang="en-IN" sz="1400" dirty="0">
                <a:latin typeface="Verdana" panose="020B0604030504040204" pitchFamily="34" charset="0"/>
              </a:rPr>
              <a:t>Priority level of Switch - PL_S</a:t>
            </a:r>
            <a:br>
              <a:rPr lang="en-IN" sz="1400" dirty="0">
                <a:latin typeface="Verdana" panose="020B0604030504040204" pitchFamily="34" charset="0"/>
              </a:rPr>
            </a:br>
            <a:r>
              <a:rPr lang="en-IN" sz="1400" dirty="0">
                <a:latin typeface="Verdana" panose="020B0604030504040204" pitchFamily="34" charset="0"/>
              </a:rPr>
              <a:t>Traffic of switch - T_S </a:t>
            </a:r>
            <a:endParaRPr lang="en-IN" sz="1400" dirty="0">
              <a:effectLst/>
            </a:endParaRPr>
          </a:p>
        </p:txBody>
      </p:sp>
    </p:spTree>
    <p:extLst>
      <p:ext uri="{BB962C8B-B14F-4D97-AF65-F5344CB8AC3E}">
        <p14:creationId xmlns:p14="http://schemas.microsoft.com/office/powerpoint/2010/main" val="419343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6" y="600891"/>
            <a:ext cx="10859587" cy="5556069"/>
          </a:xfrm>
          <a:prstGeom prst="rect">
            <a:avLst/>
          </a:prstGeom>
        </p:spPr>
      </p:pic>
      <p:sp>
        <p:nvSpPr>
          <p:cNvPr id="3" name="Title 2"/>
          <p:cNvSpPr>
            <a:spLocks noGrp="1"/>
          </p:cNvSpPr>
          <p:nvPr>
            <p:ph type="title"/>
          </p:nvPr>
        </p:nvSpPr>
        <p:spPr>
          <a:xfrm>
            <a:off x="1984" y="0"/>
            <a:ext cx="12190016" cy="529764"/>
          </a:xfrm>
          <a:solidFill>
            <a:schemeClr val="accent1">
              <a:lumMod val="60000"/>
              <a:lumOff val="40000"/>
            </a:schemeClr>
          </a:solidFill>
        </p:spPr>
        <p:txBody>
          <a:bodyPr/>
          <a:lstStyle/>
          <a:p>
            <a:r>
              <a:rPr lang="en-IN" altLang="en-US" sz="3000" b="0" dirty="0">
                <a:solidFill>
                  <a:schemeClr val="accent1">
                    <a:lumMod val="75000"/>
                  </a:schemeClr>
                </a:solidFill>
              </a:rPr>
              <a:t>Architecture</a:t>
            </a:r>
            <a:endParaRPr lang="en-IN" dirty="0">
              <a:solidFill>
                <a:schemeClr val="accent1">
                  <a:lumMod val="75000"/>
                </a:schemeClr>
              </a:solidFill>
            </a:endParaRPr>
          </a:p>
        </p:txBody>
      </p:sp>
      <p:sp>
        <p:nvSpPr>
          <p:cNvPr id="2" name="Rectangle 1"/>
          <p:cNvSpPr/>
          <p:nvPr/>
        </p:nvSpPr>
        <p:spPr>
          <a:xfrm>
            <a:off x="4537166" y="6156960"/>
            <a:ext cx="2246811" cy="618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4013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35358C-FECF-3B98-DAC8-6C682E2058EE}"/>
              </a:ext>
            </a:extLst>
          </p:cNvPr>
          <p:cNvPicPr>
            <a:picLocks noChangeAspect="1"/>
          </p:cNvPicPr>
          <p:nvPr/>
        </p:nvPicPr>
        <p:blipFill>
          <a:blip r:embed="rId2"/>
          <a:stretch>
            <a:fillRect/>
          </a:stretch>
        </p:blipFill>
        <p:spPr>
          <a:xfrm>
            <a:off x="6096000" y="683627"/>
            <a:ext cx="4135098" cy="3587141"/>
          </a:xfrm>
          <a:prstGeom prst="rect">
            <a:avLst/>
          </a:prstGeom>
        </p:spPr>
      </p:pic>
      <p:pic>
        <p:nvPicPr>
          <p:cNvPr id="3" name="Picture 2">
            <a:extLst>
              <a:ext uri="{FF2B5EF4-FFF2-40B4-BE49-F238E27FC236}">
                <a16:creationId xmlns:a16="http://schemas.microsoft.com/office/drawing/2014/main" id="{F36A736A-17A0-CE03-41F1-316B5B978168}"/>
              </a:ext>
            </a:extLst>
          </p:cNvPr>
          <p:cNvPicPr>
            <a:picLocks noChangeAspect="1"/>
          </p:cNvPicPr>
          <p:nvPr/>
        </p:nvPicPr>
        <p:blipFill>
          <a:blip r:embed="rId3"/>
          <a:stretch>
            <a:fillRect/>
          </a:stretch>
        </p:blipFill>
        <p:spPr>
          <a:xfrm>
            <a:off x="1636465" y="727407"/>
            <a:ext cx="3920794" cy="3890163"/>
          </a:xfrm>
          <a:prstGeom prst="rect">
            <a:avLst/>
          </a:prstGeom>
        </p:spPr>
      </p:pic>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[Use case A]:NOS UPGRADE TIME PREDICTION- SWITCH 4</a:t>
            </a:r>
          </a:p>
        </p:txBody>
      </p:sp>
      <p:cxnSp>
        <p:nvCxnSpPr>
          <p:cNvPr id="10" name="Straight Arrow Connector 9">
            <a:extLst>
              <a:ext uri="{FF2B5EF4-FFF2-40B4-BE49-F238E27FC236}">
                <a16:creationId xmlns:a16="http://schemas.microsoft.com/office/drawing/2014/main" id="{C61409B9-578D-1D72-3590-222F4ACE9DD0}"/>
              </a:ext>
            </a:extLst>
          </p:cNvPr>
          <p:cNvCxnSpPr>
            <a:cxnSpLocks/>
          </p:cNvCxnSpPr>
          <p:nvPr/>
        </p:nvCxnSpPr>
        <p:spPr>
          <a:xfrm flipV="1">
            <a:off x="4456590" y="2726422"/>
            <a:ext cx="1994544" cy="7025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98B0FE9-08BD-92C7-5253-E0E372333695}"/>
              </a:ext>
            </a:extLst>
          </p:cNvPr>
          <p:cNvPicPr>
            <a:picLocks noChangeAspect="1"/>
          </p:cNvPicPr>
          <p:nvPr/>
        </p:nvPicPr>
        <p:blipFill>
          <a:blip r:embed="rId4"/>
          <a:stretch>
            <a:fillRect/>
          </a:stretch>
        </p:blipFill>
        <p:spPr>
          <a:xfrm>
            <a:off x="6801619" y="4821634"/>
            <a:ext cx="3429479" cy="1352739"/>
          </a:xfrm>
          <a:prstGeom prst="rect">
            <a:avLst/>
          </a:prstGeom>
        </p:spPr>
      </p:pic>
    </p:spTree>
    <p:extLst>
      <p:ext uri="{BB962C8B-B14F-4D97-AF65-F5344CB8AC3E}">
        <p14:creationId xmlns:p14="http://schemas.microsoft.com/office/powerpoint/2010/main" val="3731778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6045ED-D65A-5890-B685-6C3E112D7A7F}"/>
              </a:ext>
            </a:extLst>
          </p:cNvPr>
          <p:cNvPicPr>
            <a:picLocks noChangeAspect="1"/>
          </p:cNvPicPr>
          <p:nvPr/>
        </p:nvPicPr>
        <p:blipFill>
          <a:blip r:embed="rId2"/>
          <a:stretch>
            <a:fillRect/>
          </a:stretch>
        </p:blipFill>
        <p:spPr>
          <a:xfrm>
            <a:off x="6096000" y="529763"/>
            <a:ext cx="4693350" cy="4076143"/>
          </a:xfrm>
          <a:prstGeom prst="rect">
            <a:avLst/>
          </a:prstGeom>
        </p:spPr>
      </p:pic>
      <p:pic>
        <p:nvPicPr>
          <p:cNvPr id="3" name="Picture 2">
            <a:extLst>
              <a:ext uri="{FF2B5EF4-FFF2-40B4-BE49-F238E27FC236}">
                <a16:creationId xmlns:a16="http://schemas.microsoft.com/office/drawing/2014/main" id="{0A314E74-D21D-32D6-813D-271E0EF3B4CE}"/>
              </a:ext>
            </a:extLst>
          </p:cNvPr>
          <p:cNvPicPr>
            <a:picLocks noChangeAspect="1"/>
          </p:cNvPicPr>
          <p:nvPr/>
        </p:nvPicPr>
        <p:blipFill>
          <a:blip r:embed="rId3"/>
          <a:stretch>
            <a:fillRect/>
          </a:stretch>
        </p:blipFill>
        <p:spPr>
          <a:xfrm>
            <a:off x="1328535" y="529763"/>
            <a:ext cx="4422965" cy="4388465"/>
          </a:xfrm>
          <a:prstGeom prst="rect">
            <a:avLst/>
          </a:prstGeom>
        </p:spPr>
      </p:pic>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[Use case A]: NOS UPGRADE TIME PREDICTION- SWITCH 5</a:t>
            </a:r>
          </a:p>
        </p:txBody>
      </p:sp>
      <p:cxnSp>
        <p:nvCxnSpPr>
          <p:cNvPr id="12" name="Straight Arrow Connector 11">
            <a:extLst>
              <a:ext uri="{FF2B5EF4-FFF2-40B4-BE49-F238E27FC236}">
                <a16:creationId xmlns:a16="http://schemas.microsoft.com/office/drawing/2014/main" id="{FF184F97-EE02-3619-A9AB-4EB61FFC8C50}"/>
              </a:ext>
            </a:extLst>
          </p:cNvPr>
          <p:cNvCxnSpPr>
            <a:cxnSpLocks/>
          </p:cNvCxnSpPr>
          <p:nvPr/>
        </p:nvCxnSpPr>
        <p:spPr>
          <a:xfrm flipV="1">
            <a:off x="4462943" y="2818701"/>
            <a:ext cx="1870745" cy="6102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B02416F-93DF-1329-802B-EF9E3DDB43D9}"/>
              </a:ext>
            </a:extLst>
          </p:cNvPr>
          <p:cNvPicPr>
            <a:picLocks noChangeAspect="1"/>
          </p:cNvPicPr>
          <p:nvPr/>
        </p:nvPicPr>
        <p:blipFill>
          <a:blip r:embed="rId4"/>
          <a:stretch>
            <a:fillRect/>
          </a:stretch>
        </p:blipFill>
        <p:spPr>
          <a:xfrm>
            <a:off x="5398315" y="4700845"/>
            <a:ext cx="4972744" cy="1324160"/>
          </a:xfrm>
          <a:prstGeom prst="rect">
            <a:avLst/>
          </a:prstGeom>
        </p:spPr>
      </p:pic>
    </p:spTree>
    <p:extLst>
      <p:ext uri="{BB962C8B-B14F-4D97-AF65-F5344CB8AC3E}">
        <p14:creationId xmlns:p14="http://schemas.microsoft.com/office/powerpoint/2010/main" val="3332762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Autofit/>
          </a:bodyPr>
          <a:lstStyle/>
          <a:p>
            <a:r>
              <a:rPr lang="en-IN" sz="3600" dirty="0"/>
              <a:t>[Use case B]: NOS UPGRADE TIME PREDICTION- SWITCH 2 &amp;3</a:t>
            </a:r>
          </a:p>
        </p:txBody>
      </p:sp>
      <p:pic>
        <p:nvPicPr>
          <p:cNvPr id="3" name="Picture 2">
            <a:extLst>
              <a:ext uri="{FF2B5EF4-FFF2-40B4-BE49-F238E27FC236}">
                <a16:creationId xmlns:a16="http://schemas.microsoft.com/office/drawing/2014/main" id="{43934808-14E3-26E0-F3B8-B58615204D92}"/>
              </a:ext>
            </a:extLst>
          </p:cNvPr>
          <p:cNvPicPr>
            <a:picLocks noChangeAspect="1"/>
          </p:cNvPicPr>
          <p:nvPr/>
        </p:nvPicPr>
        <p:blipFill>
          <a:blip r:embed="rId2"/>
          <a:stretch>
            <a:fillRect/>
          </a:stretch>
        </p:blipFill>
        <p:spPr>
          <a:xfrm>
            <a:off x="1793498" y="1222223"/>
            <a:ext cx="8896087" cy="4093035"/>
          </a:xfrm>
          <a:prstGeom prst="rect">
            <a:avLst/>
          </a:prstGeom>
        </p:spPr>
      </p:pic>
    </p:spTree>
    <p:extLst>
      <p:ext uri="{BB962C8B-B14F-4D97-AF65-F5344CB8AC3E}">
        <p14:creationId xmlns:p14="http://schemas.microsoft.com/office/powerpoint/2010/main" val="1877035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E31739-417F-2882-B28A-FE3BE3236194}"/>
              </a:ext>
            </a:extLst>
          </p:cNvPr>
          <p:cNvPicPr>
            <a:picLocks noChangeAspect="1"/>
          </p:cNvPicPr>
          <p:nvPr/>
        </p:nvPicPr>
        <p:blipFill>
          <a:blip r:embed="rId2"/>
          <a:stretch>
            <a:fillRect/>
          </a:stretch>
        </p:blipFill>
        <p:spPr>
          <a:xfrm>
            <a:off x="5792191" y="495838"/>
            <a:ext cx="4358245" cy="3818709"/>
          </a:xfrm>
          <a:prstGeom prst="rect">
            <a:avLst/>
          </a:prstGeom>
        </p:spPr>
      </p:pic>
      <p:pic>
        <p:nvPicPr>
          <p:cNvPr id="3" name="Picture 2">
            <a:extLst>
              <a:ext uri="{FF2B5EF4-FFF2-40B4-BE49-F238E27FC236}">
                <a16:creationId xmlns:a16="http://schemas.microsoft.com/office/drawing/2014/main" id="{7025C8B5-7BFA-A9B2-0F39-9027F22F263B}"/>
              </a:ext>
            </a:extLst>
          </p:cNvPr>
          <p:cNvPicPr>
            <a:picLocks noChangeAspect="1"/>
          </p:cNvPicPr>
          <p:nvPr/>
        </p:nvPicPr>
        <p:blipFill>
          <a:blip r:embed="rId3"/>
          <a:stretch>
            <a:fillRect/>
          </a:stretch>
        </p:blipFill>
        <p:spPr>
          <a:xfrm>
            <a:off x="1104119" y="495838"/>
            <a:ext cx="4323559" cy="4224091"/>
          </a:xfrm>
          <a:prstGeom prst="rect">
            <a:avLst/>
          </a:prstGeom>
        </p:spPr>
      </p:pic>
      <p:sp>
        <p:nvSpPr>
          <p:cNvPr id="4" name="Title 2"/>
          <p:cNvSpPr>
            <a:spLocks noGrp="1"/>
          </p:cNvSpPr>
          <p:nvPr>
            <p:ph type="title"/>
          </p:nvPr>
        </p:nvSpPr>
        <p:spPr>
          <a:xfrm>
            <a:off x="0" y="0"/>
            <a:ext cx="12192000" cy="529764"/>
          </a:xfrm>
          <a:solidFill>
            <a:schemeClr val="accent1">
              <a:lumMod val="60000"/>
              <a:lumOff val="40000"/>
            </a:schemeClr>
          </a:solidFill>
        </p:spPr>
        <p:txBody>
          <a:bodyPr>
            <a:noAutofit/>
          </a:bodyPr>
          <a:lstStyle/>
          <a:p>
            <a:r>
              <a:rPr lang="en-IN" sz="3600" dirty="0"/>
              <a:t>[Use case B]: NOS UPGRADE TIME PREDICTION- SWITCH 2 &amp;3</a:t>
            </a:r>
          </a:p>
        </p:txBody>
      </p:sp>
      <p:cxnSp>
        <p:nvCxnSpPr>
          <p:cNvPr id="12" name="Straight Arrow Connector 11">
            <a:extLst>
              <a:ext uri="{FF2B5EF4-FFF2-40B4-BE49-F238E27FC236}">
                <a16:creationId xmlns:a16="http://schemas.microsoft.com/office/drawing/2014/main" id="{8A4F50E2-2CB6-A6E0-1F0C-9F5312DA36C1}"/>
              </a:ext>
            </a:extLst>
          </p:cNvPr>
          <p:cNvCxnSpPr/>
          <p:nvPr/>
        </p:nvCxnSpPr>
        <p:spPr>
          <a:xfrm flipV="1">
            <a:off x="4177717" y="1468073"/>
            <a:ext cx="1786855" cy="5368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0E49B5-1665-F965-219A-4A63FB4F9F3D}"/>
              </a:ext>
            </a:extLst>
          </p:cNvPr>
          <p:cNvCxnSpPr/>
          <p:nvPr/>
        </p:nvCxnSpPr>
        <p:spPr>
          <a:xfrm>
            <a:off x="8883941" y="956345"/>
            <a:ext cx="0" cy="511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047E469-619F-AACA-39B0-30F35EB48641}"/>
              </a:ext>
            </a:extLst>
          </p:cNvPr>
          <p:cNvSpPr txBox="1"/>
          <p:nvPr/>
        </p:nvSpPr>
        <p:spPr>
          <a:xfrm>
            <a:off x="8120544" y="1413029"/>
            <a:ext cx="1845578" cy="369332"/>
          </a:xfrm>
          <a:prstGeom prst="rect">
            <a:avLst/>
          </a:prstGeom>
          <a:noFill/>
        </p:spPr>
        <p:txBody>
          <a:bodyPr wrap="square" rtlCol="0">
            <a:spAutoFit/>
          </a:bodyPr>
          <a:lstStyle/>
          <a:p>
            <a:r>
              <a:rPr lang="en-US" dirty="0"/>
              <a:t>Switch Capacity</a:t>
            </a:r>
            <a:endParaRPr lang="en-IN" dirty="0"/>
          </a:p>
        </p:txBody>
      </p:sp>
      <p:pic>
        <p:nvPicPr>
          <p:cNvPr id="11" name="Picture 10">
            <a:extLst>
              <a:ext uri="{FF2B5EF4-FFF2-40B4-BE49-F238E27FC236}">
                <a16:creationId xmlns:a16="http://schemas.microsoft.com/office/drawing/2014/main" id="{D9F77EC8-EB5E-8DAF-332C-A48F3DECB222}"/>
              </a:ext>
            </a:extLst>
          </p:cNvPr>
          <p:cNvPicPr>
            <a:picLocks noChangeAspect="1"/>
          </p:cNvPicPr>
          <p:nvPr/>
        </p:nvPicPr>
        <p:blipFill>
          <a:blip r:embed="rId4"/>
          <a:stretch>
            <a:fillRect/>
          </a:stretch>
        </p:blipFill>
        <p:spPr>
          <a:xfrm>
            <a:off x="2929219" y="4761843"/>
            <a:ext cx="7878274" cy="1667108"/>
          </a:xfrm>
          <a:prstGeom prst="rect">
            <a:avLst/>
          </a:prstGeom>
        </p:spPr>
      </p:pic>
    </p:spTree>
    <p:extLst>
      <p:ext uri="{BB962C8B-B14F-4D97-AF65-F5344CB8AC3E}">
        <p14:creationId xmlns:p14="http://schemas.microsoft.com/office/powerpoint/2010/main" val="730739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7D297D-B3FD-25D6-1581-ECBEE0D02698}"/>
              </a:ext>
            </a:extLst>
          </p:cNvPr>
          <p:cNvPicPr>
            <a:picLocks noChangeAspect="1"/>
          </p:cNvPicPr>
          <p:nvPr/>
        </p:nvPicPr>
        <p:blipFill>
          <a:blip r:embed="rId2"/>
          <a:stretch>
            <a:fillRect/>
          </a:stretch>
        </p:blipFill>
        <p:spPr>
          <a:xfrm>
            <a:off x="6375633" y="563119"/>
            <a:ext cx="4165126" cy="3619626"/>
          </a:xfrm>
          <a:prstGeom prst="rect">
            <a:avLst/>
          </a:prstGeom>
        </p:spPr>
      </p:pic>
      <p:pic>
        <p:nvPicPr>
          <p:cNvPr id="5" name="Picture 4">
            <a:extLst>
              <a:ext uri="{FF2B5EF4-FFF2-40B4-BE49-F238E27FC236}">
                <a16:creationId xmlns:a16="http://schemas.microsoft.com/office/drawing/2014/main" id="{ABF077C9-3C6B-A69F-F8C1-CCEE6B9CEB8D}"/>
              </a:ext>
            </a:extLst>
          </p:cNvPr>
          <p:cNvPicPr>
            <a:picLocks noChangeAspect="1"/>
          </p:cNvPicPr>
          <p:nvPr/>
        </p:nvPicPr>
        <p:blipFill>
          <a:blip r:embed="rId3"/>
          <a:stretch>
            <a:fillRect/>
          </a:stretch>
        </p:blipFill>
        <p:spPr>
          <a:xfrm>
            <a:off x="1365019" y="563119"/>
            <a:ext cx="4165126" cy="4075554"/>
          </a:xfrm>
          <a:prstGeom prst="rect">
            <a:avLst/>
          </a:prstGeom>
        </p:spPr>
      </p:pic>
      <p:sp>
        <p:nvSpPr>
          <p:cNvPr id="4" name="Title 2"/>
          <p:cNvSpPr>
            <a:spLocks noGrp="1"/>
          </p:cNvSpPr>
          <p:nvPr>
            <p:ph type="title"/>
          </p:nvPr>
        </p:nvSpPr>
        <p:spPr>
          <a:xfrm>
            <a:off x="0" y="0"/>
            <a:ext cx="12192000" cy="529764"/>
          </a:xfrm>
          <a:solidFill>
            <a:schemeClr val="accent1">
              <a:lumMod val="60000"/>
              <a:lumOff val="40000"/>
            </a:schemeClr>
          </a:solidFill>
        </p:spPr>
        <p:txBody>
          <a:bodyPr>
            <a:noAutofit/>
          </a:bodyPr>
          <a:lstStyle/>
          <a:p>
            <a:r>
              <a:rPr lang="en-IN" sz="3600" dirty="0"/>
              <a:t>[Use case C]: NOS UPGRADE TIME PREDICTION- SWITCH 2 &amp;3</a:t>
            </a:r>
          </a:p>
        </p:txBody>
      </p:sp>
      <p:cxnSp>
        <p:nvCxnSpPr>
          <p:cNvPr id="12" name="Straight Arrow Connector 11">
            <a:extLst>
              <a:ext uri="{FF2B5EF4-FFF2-40B4-BE49-F238E27FC236}">
                <a16:creationId xmlns:a16="http://schemas.microsoft.com/office/drawing/2014/main" id="{5414068F-4527-B106-32BA-F619798833AF}"/>
              </a:ext>
            </a:extLst>
          </p:cNvPr>
          <p:cNvCxnSpPr>
            <a:cxnSpLocks/>
          </p:cNvCxnSpPr>
          <p:nvPr/>
        </p:nvCxnSpPr>
        <p:spPr>
          <a:xfrm flipV="1">
            <a:off x="4350058" y="2676088"/>
            <a:ext cx="2025575" cy="71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0D0514-4CFD-D68D-3E57-952C440094BA}"/>
              </a:ext>
            </a:extLst>
          </p:cNvPr>
          <p:cNvCxnSpPr>
            <a:cxnSpLocks/>
          </p:cNvCxnSpPr>
          <p:nvPr/>
        </p:nvCxnSpPr>
        <p:spPr>
          <a:xfrm flipV="1">
            <a:off x="9113700" y="2259959"/>
            <a:ext cx="418052" cy="376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755695D-F7BF-E356-AF8E-4F2C1D3B8464}"/>
              </a:ext>
            </a:extLst>
          </p:cNvPr>
          <p:cNvCxnSpPr>
            <a:cxnSpLocks/>
          </p:cNvCxnSpPr>
          <p:nvPr/>
        </p:nvCxnSpPr>
        <p:spPr>
          <a:xfrm flipV="1">
            <a:off x="9113700" y="3005747"/>
            <a:ext cx="418052" cy="376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BFB3457-FAD6-45BA-156F-5CA61AE7B2D6}"/>
              </a:ext>
            </a:extLst>
          </p:cNvPr>
          <p:cNvSpPr txBox="1"/>
          <p:nvPr/>
        </p:nvSpPr>
        <p:spPr>
          <a:xfrm>
            <a:off x="9531752" y="1890627"/>
            <a:ext cx="509691" cy="369332"/>
          </a:xfrm>
          <a:prstGeom prst="rect">
            <a:avLst/>
          </a:prstGeom>
          <a:noFill/>
        </p:spPr>
        <p:txBody>
          <a:bodyPr wrap="none" rtlCol="0">
            <a:spAutoFit/>
          </a:bodyPr>
          <a:lstStyle/>
          <a:p>
            <a:r>
              <a:rPr lang="en-US" dirty="0"/>
              <a:t>ATL</a:t>
            </a:r>
            <a:endParaRPr lang="en-IN" dirty="0"/>
          </a:p>
        </p:txBody>
      </p:sp>
      <p:sp>
        <p:nvSpPr>
          <p:cNvPr id="17" name="TextBox 16">
            <a:extLst>
              <a:ext uri="{FF2B5EF4-FFF2-40B4-BE49-F238E27FC236}">
                <a16:creationId xmlns:a16="http://schemas.microsoft.com/office/drawing/2014/main" id="{24AFAF41-FFF2-6CD6-5016-3EA000518D20}"/>
              </a:ext>
            </a:extLst>
          </p:cNvPr>
          <p:cNvSpPr txBox="1"/>
          <p:nvPr/>
        </p:nvSpPr>
        <p:spPr>
          <a:xfrm>
            <a:off x="9531752" y="2690450"/>
            <a:ext cx="1651478" cy="369332"/>
          </a:xfrm>
          <a:prstGeom prst="rect">
            <a:avLst/>
          </a:prstGeom>
          <a:noFill/>
        </p:spPr>
        <p:txBody>
          <a:bodyPr wrap="none" rtlCol="0">
            <a:spAutoFit/>
          </a:bodyPr>
          <a:lstStyle/>
          <a:p>
            <a:r>
              <a:rPr lang="en-US" dirty="0"/>
              <a:t>Switch Capacity</a:t>
            </a:r>
            <a:endParaRPr lang="en-IN" dirty="0"/>
          </a:p>
        </p:txBody>
      </p:sp>
      <p:pic>
        <p:nvPicPr>
          <p:cNvPr id="14" name="Picture 13">
            <a:extLst>
              <a:ext uri="{FF2B5EF4-FFF2-40B4-BE49-F238E27FC236}">
                <a16:creationId xmlns:a16="http://schemas.microsoft.com/office/drawing/2014/main" id="{6706D9D3-9AF2-A9A4-1A7E-3275F542D49F}"/>
              </a:ext>
            </a:extLst>
          </p:cNvPr>
          <p:cNvPicPr>
            <a:picLocks noChangeAspect="1"/>
          </p:cNvPicPr>
          <p:nvPr/>
        </p:nvPicPr>
        <p:blipFill>
          <a:blip r:embed="rId4"/>
          <a:stretch>
            <a:fillRect/>
          </a:stretch>
        </p:blipFill>
        <p:spPr>
          <a:xfrm>
            <a:off x="1940823" y="4693321"/>
            <a:ext cx="8869619" cy="1924896"/>
          </a:xfrm>
          <a:prstGeom prst="rect">
            <a:avLst/>
          </a:prstGeom>
        </p:spPr>
      </p:pic>
    </p:spTree>
    <p:extLst>
      <p:ext uri="{BB962C8B-B14F-4D97-AF65-F5344CB8AC3E}">
        <p14:creationId xmlns:p14="http://schemas.microsoft.com/office/powerpoint/2010/main" val="2729534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C4761A-D254-8CBD-F7F0-45C749DA56CC}"/>
              </a:ext>
            </a:extLst>
          </p:cNvPr>
          <p:cNvPicPr>
            <a:picLocks noChangeAspect="1"/>
          </p:cNvPicPr>
          <p:nvPr/>
        </p:nvPicPr>
        <p:blipFill>
          <a:blip r:embed="rId2"/>
          <a:stretch>
            <a:fillRect/>
          </a:stretch>
        </p:blipFill>
        <p:spPr>
          <a:xfrm>
            <a:off x="6268735" y="529764"/>
            <a:ext cx="4263323" cy="3710023"/>
          </a:xfrm>
          <a:prstGeom prst="rect">
            <a:avLst/>
          </a:prstGeom>
        </p:spPr>
      </p:pic>
      <p:pic>
        <p:nvPicPr>
          <p:cNvPr id="3" name="Picture 2">
            <a:extLst>
              <a:ext uri="{FF2B5EF4-FFF2-40B4-BE49-F238E27FC236}">
                <a16:creationId xmlns:a16="http://schemas.microsoft.com/office/drawing/2014/main" id="{0AF9E7EB-28D2-2FDE-2581-079FDA4C1032}"/>
              </a:ext>
            </a:extLst>
          </p:cNvPr>
          <p:cNvPicPr>
            <a:picLocks noChangeAspect="1"/>
          </p:cNvPicPr>
          <p:nvPr/>
        </p:nvPicPr>
        <p:blipFill>
          <a:blip r:embed="rId3"/>
          <a:stretch>
            <a:fillRect/>
          </a:stretch>
        </p:blipFill>
        <p:spPr>
          <a:xfrm>
            <a:off x="1314767" y="529764"/>
            <a:ext cx="4363978" cy="4135327"/>
          </a:xfrm>
          <a:prstGeom prst="rect">
            <a:avLst/>
          </a:prstGeom>
        </p:spPr>
      </p:pic>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[Use case D]: NOS UPGRADE TIME PREDICTION- SWITCH1  </a:t>
            </a:r>
          </a:p>
        </p:txBody>
      </p:sp>
      <p:cxnSp>
        <p:nvCxnSpPr>
          <p:cNvPr id="10" name="Straight Arrow Connector 9">
            <a:extLst>
              <a:ext uri="{FF2B5EF4-FFF2-40B4-BE49-F238E27FC236}">
                <a16:creationId xmlns:a16="http://schemas.microsoft.com/office/drawing/2014/main" id="{8BE4F7E6-6C1E-4B59-E487-7DFE7BEEC017}"/>
              </a:ext>
            </a:extLst>
          </p:cNvPr>
          <p:cNvCxnSpPr/>
          <p:nvPr/>
        </p:nvCxnSpPr>
        <p:spPr>
          <a:xfrm flipV="1">
            <a:off x="4462585" y="2594708"/>
            <a:ext cx="1906953" cy="8342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F42311B-F0B4-7C46-DCAB-A8B6EB63B081}"/>
              </a:ext>
            </a:extLst>
          </p:cNvPr>
          <p:cNvCxnSpPr>
            <a:cxnSpLocks/>
          </p:cNvCxnSpPr>
          <p:nvPr/>
        </p:nvCxnSpPr>
        <p:spPr>
          <a:xfrm flipV="1">
            <a:off x="8256233" y="2018378"/>
            <a:ext cx="665825" cy="14106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346D3D-BB01-6D66-F551-04C8F61CD0DF}"/>
              </a:ext>
            </a:extLst>
          </p:cNvPr>
          <p:cNvSpPr txBox="1"/>
          <p:nvPr/>
        </p:nvSpPr>
        <p:spPr>
          <a:xfrm>
            <a:off x="8640763" y="1686479"/>
            <a:ext cx="562590" cy="369332"/>
          </a:xfrm>
          <a:prstGeom prst="rect">
            <a:avLst/>
          </a:prstGeom>
          <a:noFill/>
        </p:spPr>
        <p:txBody>
          <a:bodyPr wrap="none" rtlCol="0">
            <a:spAutoFit/>
          </a:bodyPr>
          <a:lstStyle/>
          <a:p>
            <a:r>
              <a:rPr lang="en-US" dirty="0"/>
              <a:t>ATL </a:t>
            </a:r>
            <a:endParaRPr lang="en-IN" dirty="0"/>
          </a:p>
        </p:txBody>
      </p:sp>
      <p:pic>
        <p:nvPicPr>
          <p:cNvPr id="16" name="Picture 15">
            <a:extLst>
              <a:ext uri="{FF2B5EF4-FFF2-40B4-BE49-F238E27FC236}">
                <a16:creationId xmlns:a16="http://schemas.microsoft.com/office/drawing/2014/main" id="{E822CB36-616E-FCDA-E3B3-E0C4C52B1607}"/>
              </a:ext>
            </a:extLst>
          </p:cNvPr>
          <p:cNvPicPr>
            <a:picLocks noChangeAspect="1"/>
          </p:cNvPicPr>
          <p:nvPr/>
        </p:nvPicPr>
        <p:blipFill>
          <a:blip r:embed="rId4"/>
          <a:stretch>
            <a:fillRect/>
          </a:stretch>
        </p:blipFill>
        <p:spPr>
          <a:xfrm>
            <a:off x="5255579" y="4380153"/>
            <a:ext cx="5482209" cy="2227581"/>
          </a:xfrm>
          <a:prstGeom prst="rect">
            <a:avLst/>
          </a:prstGeom>
        </p:spPr>
      </p:pic>
    </p:spTree>
    <p:extLst>
      <p:ext uri="{BB962C8B-B14F-4D97-AF65-F5344CB8AC3E}">
        <p14:creationId xmlns:p14="http://schemas.microsoft.com/office/powerpoint/2010/main" val="3982671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77049"/>
          </a:xfrm>
          <a:solidFill>
            <a:schemeClr val="accent1">
              <a:lumMod val="60000"/>
              <a:lumOff val="40000"/>
            </a:schemeClr>
          </a:solidFill>
        </p:spPr>
        <p:txBody>
          <a:bodyPr>
            <a:normAutofit fontScale="90000"/>
          </a:bodyPr>
          <a:lstStyle/>
          <a:p>
            <a:r>
              <a:rPr lang="en-IN" dirty="0"/>
              <a:t>Use case E : Result [When no suitable time is found]</a:t>
            </a:r>
          </a:p>
        </p:txBody>
      </p:sp>
      <p:pic>
        <p:nvPicPr>
          <p:cNvPr id="3" name="Picture 2">
            <a:extLst>
              <a:ext uri="{FF2B5EF4-FFF2-40B4-BE49-F238E27FC236}">
                <a16:creationId xmlns:a16="http://schemas.microsoft.com/office/drawing/2014/main" id="{18CC6481-2473-E731-AEAC-B7A4F19DD78B}"/>
              </a:ext>
            </a:extLst>
          </p:cNvPr>
          <p:cNvPicPr>
            <a:picLocks noChangeAspect="1"/>
          </p:cNvPicPr>
          <p:nvPr/>
        </p:nvPicPr>
        <p:blipFill>
          <a:blip r:embed="rId2"/>
          <a:stretch>
            <a:fillRect/>
          </a:stretch>
        </p:blipFill>
        <p:spPr>
          <a:xfrm>
            <a:off x="499281" y="2195340"/>
            <a:ext cx="11193437" cy="2467319"/>
          </a:xfrm>
          <a:prstGeom prst="rect">
            <a:avLst/>
          </a:prstGeom>
        </p:spPr>
      </p:pic>
    </p:spTree>
    <p:extLst>
      <p:ext uri="{BB962C8B-B14F-4D97-AF65-F5344CB8AC3E}">
        <p14:creationId xmlns:p14="http://schemas.microsoft.com/office/powerpoint/2010/main" val="70975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a:t>Result Table: Device Vs NOS suitable time</a:t>
            </a:r>
          </a:p>
        </p:txBody>
      </p:sp>
      <p:graphicFrame>
        <p:nvGraphicFramePr>
          <p:cNvPr id="2" name="Table 1">
            <a:extLst>
              <a:ext uri="{FF2B5EF4-FFF2-40B4-BE49-F238E27FC236}">
                <a16:creationId xmlns:a16="http://schemas.microsoft.com/office/drawing/2014/main" id="{11CEF2DC-8D0F-EA8C-B6AA-D4F9E94C9BA4}"/>
              </a:ext>
            </a:extLst>
          </p:cNvPr>
          <p:cNvGraphicFramePr>
            <a:graphicFrameLocks noGrp="1"/>
          </p:cNvGraphicFramePr>
          <p:nvPr>
            <p:extLst>
              <p:ext uri="{D42A27DB-BD31-4B8C-83A1-F6EECF244321}">
                <p14:modId xmlns:p14="http://schemas.microsoft.com/office/powerpoint/2010/main" val="4008072233"/>
              </p:ext>
            </p:extLst>
          </p:nvPr>
        </p:nvGraphicFramePr>
        <p:xfrm>
          <a:off x="3107184" y="1480066"/>
          <a:ext cx="6108757" cy="3897868"/>
        </p:xfrm>
        <a:graphic>
          <a:graphicData uri="http://schemas.openxmlformats.org/drawingml/2006/table">
            <a:tbl>
              <a:tblPr firstRow="1" firstCol="1" bandRow="1">
                <a:tableStyleId>{5C22544A-7EE6-4342-B048-85BDC9FD1C3A}</a:tableStyleId>
              </a:tblPr>
              <a:tblGrid>
                <a:gridCol w="2961495">
                  <a:extLst>
                    <a:ext uri="{9D8B030D-6E8A-4147-A177-3AD203B41FA5}">
                      <a16:colId xmlns:a16="http://schemas.microsoft.com/office/drawing/2014/main" val="3189441046"/>
                    </a:ext>
                  </a:extLst>
                </a:gridCol>
                <a:gridCol w="3147262">
                  <a:extLst>
                    <a:ext uri="{9D8B030D-6E8A-4147-A177-3AD203B41FA5}">
                      <a16:colId xmlns:a16="http://schemas.microsoft.com/office/drawing/2014/main" val="2630155762"/>
                    </a:ext>
                  </a:extLst>
                </a:gridCol>
              </a:tblGrid>
              <a:tr h="656749">
                <a:tc>
                  <a:txBody>
                    <a:bodyPr/>
                    <a:lstStyle/>
                    <a:p>
                      <a:pPr algn="ctr">
                        <a:lnSpc>
                          <a:spcPct val="107000"/>
                        </a:lnSpc>
                        <a:spcAft>
                          <a:spcPts val="800"/>
                        </a:spcAft>
                      </a:pPr>
                      <a:r>
                        <a:rPr lang="en-IN" sz="1800" kern="100" dirty="0">
                          <a:effectLst/>
                        </a:rPr>
                        <a:t>SWITCH</a:t>
                      </a:r>
                      <a:endParaRPr lang="en-IN" sz="1400" kern="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800"/>
                        </a:spcAft>
                      </a:pPr>
                      <a:r>
                        <a:rPr lang="en-IN" sz="1800" kern="100">
                          <a:effectLst/>
                        </a:rPr>
                        <a:t>TIME</a:t>
                      </a:r>
                      <a:endParaRPr lang="en-IN" sz="14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extLst>
                  <a:ext uri="{0D108BD9-81ED-4DB2-BD59-A6C34878D82A}">
                    <a16:rowId xmlns:a16="http://schemas.microsoft.com/office/drawing/2014/main" val="1405595896"/>
                  </a:ext>
                </a:extLst>
              </a:tr>
              <a:tr h="679027">
                <a:tc>
                  <a:txBody>
                    <a:bodyPr/>
                    <a:lstStyle/>
                    <a:p>
                      <a:pPr algn="ctr">
                        <a:lnSpc>
                          <a:spcPct val="107000"/>
                        </a:lnSpc>
                        <a:spcAft>
                          <a:spcPts val="800"/>
                        </a:spcAft>
                      </a:pPr>
                      <a:r>
                        <a:rPr lang="en-IN" sz="1400" kern="100" dirty="0">
                          <a:effectLst/>
                        </a:rPr>
                        <a:t>S1</a:t>
                      </a:r>
                      <a:endParaRPr lang="en-IN" sz="1400" kern="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800"/>
                        </a:spcAft>
                      </a:pPr>
                      <a:r>
                        <a:rPr lang="en-IN" sz="1400" kern="100" dirty="0">
                          <a:effectLst/>
                        </a:rPr>
                        <a:t>18/02/2023 @ 00:25 HOURS</a:t>
                      </a:r>
                      <a:endParaRPr lang="en-IN" sz="1400" kern="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extLst>
                  <a:ext uri="{0D108BD9-81ED-4DB2-BD59-A6C34878D82A}">
                    <a16:rowId xmlns:a16="http://schemas.microsoft.com/office/drawing/2014/main" val="3339497324"/>
                  </a:ext>
                </a:extLst>
              </a:tr>
              <a:tr h="674184">
                <a:tc>
                  <a:txBody>
                    <a:bodyPr/>
                    <a:lstStyle/>
                    <a:p>
                      <a:pPr algn="ctr">
                        <a:lnSpc>
                          <a:spcPct val="107000"/>
                        </a:lnSpc>
                        <a:spcAft>
                          <a:spcPts val="800"/>
                        </a:spcAft>
                      </a:pPr>
                      <a:r>
                        <a:rPr lang="en-IN" sz="1400" kern="100">
                          <a:effectLst/>
                        </a:rPr>
                        <a:t>S2</a:t>
                      </a:r>
                      <a:endParaRPr lang="en-IN" sz="14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800"/>
                        </a:spcAft>
                      </a:pPr>
                      <a:r>
                        <a:rPr lang="en-IN" sz="1400" kern="100" dirty="0">
                          <a:effectLst/>
                        </a:rPr>
                        <a:t>18/02/2023 @ 00:45 HOURS</a:t>
                      </a:r>
                      <a:endParaRPr lang="en-IN" sz="1400" kern="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extLst>
                  <a:ext uri="{0D108BD9-81ED-4DB2-BD59-A6C34878D82A}">
                    <a16:rowId xmlns:a16="http://schemas.microsoft.com/office/drawing/2014/main" val="158564986"/>
                  </a:ext>
                </a:extLst>
              </a:tr>
              <a:tr h="670309">
                <a:tc>
                  <a:txBody>
                    <a:bodyPr/>
                    <a:lstStyle/>
                    <a:p>
                      <a:pPr algn="ctr">
                        <a:lnSpc>
                          <a:spcPct val="107000"/>
                        </a:lnSpc>
                        <a:spcAft>
                          <a:spcPts val="800"/>
                        </a:spcAft>
                      </a:pPr>
                      <a:r>
                        <a:rPr lang="en-IN" sz="1400" kern="100">
                          <a:effectLst/>
                        </a:rPr>
                        <a:t>S3</a:t>
                      </a:r>
                      <a:endParaRPr lang="en-IN" sz="14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800"/>
                        </a:spcAft>
                      </a:pPr>
                      <a:r>
                        <a:rPr lang="en-IN" sz="1400" kern="100" dirty="0">
                          <a:effectLst/>
                        </a:rPr>
                        <a:t>18/02/2023 @ 00:50 HOURS</a:t>
                      </a:r>
                      <a:endParaRPr lang="en-IN" sz="1400" kern="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extLst>
                  <a:ext uri="{0D108BD9-81ED-4DB2-BD59-A6C34878D82A}">
                    <a16:rowId xmlns:a16="http://schemas.microsoft.com/office/drawing/2014/main" val="1378860467"/>
                  </a:ext>
                </a:extLst>
              </a:tr>
              <a:tr h="556977">
                <a:tc>
                  <a:txBody>
                    <a:bodyPr/>
                    <a:lstStyle/>
                    <a:p>
                      <a:pPr algn="ctr">
                        <a:lnSpc>
                          <a:spcPct val="107000"/>
                        </a:lnSpc>
                        <a:spcAft>
                          <a:spcPts val="800"/>
                        </a:spcAft>
                      </a:pPr>
                      <a:r>
                        <a:rPr lang="en-IN" sz="1400" kern="100">
                          <a:effectLst/>
                        </a:rPr>
                        <a:t>S4</a:t>
                      </a:r>
                      <a:endParaRPr lang="en-IN" sz="14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800"/>
                        </a:spcAft>
                      </a:pPr>
                      <a:r>
                        <a:rPr lang="en-IN" sz="1400" kern="100" dirty="0">
                          <a:effectLst/>
                        </a:rPr>
                        <a:t>18/02/2023 @ 00:40 HOURS</a:t>
                      </a:r>
                      <a:endParaRPr lang="en-IN" sz="1400" kern="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extLst>
                  <a:ext uri="{0D108BD9-81ED-4DB2-BD59-A6C34878D82A}">
                    <a16:rowId xmlns:a16="http://schemas.microsoft.com/office/drawing/2014/main" val="2040266994"/>
                  </a:ext>
                </a:extLst>
              </a:tr>
              <a:tr h="660622">
                <a:tc>
                  <a:txBody>
                    <a:bodyPr/>
                    <a:lstStyle/>
                    <a:p>
                      <a:pPr algn="ctr">
                        <a:lnSpc>
                          <a:spcPct val="107000"/>
                        </a:lnSpc>
                        <a:spcAft>
                          <a:spcPts val="800"/>
                        </a:spcAft>
                      </a:pPr>
                      <a:r>
                        <a:rPr lang="en-IN" sz="1400" kern="100">
                          <a:effectLst/>
                        </a:rPr>
                        <a:t>S5</a:t>
                      </a:r>
                      <a:endParaRPr lang="en-IN" sz="1400" kern="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tc>
                  <a:txBody>
                    <a:bodyPr/>
                    <a:lstStyle/>
                    <a:p>
                      <a:pPr algn="ctr">
                        <a:lnSpc>
                          <a:spcPct val="107000"/>
                        </a:lnSpc>
                        <a:spcAft>
                          <a:spcPts val="800"/>
                        </a:spcAft>
                      </a:pPr>
                      <a:r>
                        <a:rPr lang="en-IN" sz="1400" kern="100" dirty="0">
                          <a:effectLst/>
                        </a:rPr>
                        <a:t>18/02/2023 @ 01:00 HOURS</a:t>
                      </a:r>
                      <a:endParaRPr lang="en-IN" sz="1400" kern="1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tc>
                <a:extLst>
                  <a:ext uri="{0D108BD9-81ED-4DB2-BD59-A6C34878D82A}">
                    <a16:rowId xmlns:a16="http://schemas.microsoft.com/office/drawing/2014/main" val="2850692289"/>
                  </a:ext>
                </a:extLst>
              </a:tr>
            </a:tbl>
          </a:graphicData>
        </a:graphic>
      </p:graphicFrame>
    </p:spTree>
    <p:extLst>
      <p:ext uri="{BB962C8B-B14F-4D97-AF65-F5344CB8AC3E}">
        <p14:creationId xmlns:p14="http://schemas.microsoft.com/office/powerpoint/2010/main" val="3809215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186010" y="1268760"/>
            <a:ext cx="5580620" cy="4500500"/>
          </a:xfrm>
          <a:prstGeom prst="rect">
            <a:avLst/>
          </a:prstGeom>
        </p:spPr>
      </p:pic>
      <p:sp>
        <p:nvSpPr>
          <p:cNvPr id="5" name="Content Placeholder 1"/>
          <p:cNvSpPr>
            <a:spLocks noGrp="1"/>
          </p:cNvSpPr>
          <p:nvPr>
            <p:ph idx="4294967295"/>
          </p:nvPr>
        </p:nvSpPr>
        <p:spPr>
          <a:xfrm>
            <a:off x="245350" y="908720"/>
            <a:ext cx="5265585" cy="5949280"/>
          </a:xfrm>
          <a:prstGeom prst="rect">
            <a:avLst/>
          </a:prstGeom>
        </p:spPr>
        <p:txBody>
          <a:bodyPr/>
          <a:lstStyle/>
          <a:p>
            <a:pPr algn="just"/>
            <a:r>
              <a:rPr lang="en-IN" sz="2400" b="0" dirty="0"/>
              <a:t>The access layer provides network connectivity to end-user devices. It also provides high availability to end user    traffic whereas the aggregation layer acts as a multiplexing point between the access layer</a:t>
            </a:r>
          </a:p>
          <a:p>
            <a:pPr algn="just"/>
            <a:r>
              <a:rPr lang="en-IN" sz="2400" b="0" dirty="0"/>
              <a:t>All traffic to and from the access layer flows through the aggregation layer, the aggregation layer need to provide high availability and resiliency in the campus network. Our proposal finds zero traffic window time as manually       inspecting for zero traffic would be more challenging for network operator to upgrade images.</a:t>
            </a:r>
          </a:p>
        </p:txBody>
      </p:sp>
      <p:sp>
        <p:nvSpPr>
          <p:cNvPr id="6" name="Title 2"/>
          <p:cNvSpPr>
            <a:spLocks noGrp="1"/>
          </p:cNvSpPr>
          <p:nvPr>
            <p:ph type="title"/>
          </p:nvPr>
        </p:nvSpPr>
        <p:spPr>
          <a:xfrm>
            <a:off x="1984" y="0"/>
            <a:ext cx="12190016" cy="529764"/>
          </a:xfrm>
          <a:solidFill>
            <a:schemeClr val="accent1">
              <a:lumMod val="60000"/>
              <a:lumOff val="40000"/>
            </a:schemeClr>
          </a:solidFill>
        </p:spPr>
        <p:txBody>
          <a:bodyPr/>
          <a:lstStyle/>
          <a:p>
            <a:r>
              <a:rPr lang="en-IN" altLang="en-US" sz="3000" b="0" dirty="0">
                <a:solidFill>
                  <a:schemeClr val="accent1">
                    <a:lumMod val="75000"/>
                  </a:schemeClr>
                </a:solidFill>
              </a:rPr>
              <a:t>Case A - SW Upgrade during Zero or Minimal Traffic Condition</a:t>
            </a:r>
            <a:endParaRPr lang="en-IN" dirty="0">
              <a:solidFill>
                <a:schemeClr val="accent1">
                  <a:lumMod val="75000"/>
                </a:schemeClr>
              </a:solidFill>
            </a:endParaRPr>
          </a:p>
        </p:txBody>
      </p:sp>
      <p:sp>
        <p:nvSpPr>
          <p:cNvPr id="2" name="TextBox 1">
            <a:extLst>
              <a:ext uri="{FF2B5EF4-FFF2-40B4-BE49-F238E27FC236}">
                <a16:creationId xmlns:a16="http://schemas.microsoft.com/office/drawing/2014/main" id="{BE9EC586-FC97-8B80-06FE-0C804F892DF9}"/>
              </a:ext>
            </a:extLst>
          </p:cNvPr>
          <p:cNvSpPr txBox="1"/>
          <p:nvPr/>
        </p:nvSpPr>
        <p:spPr>
          <a:xfrm>
            <a:off x="6862438" y="5885911"/>
            <a:ext cx="6649375"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Enterprise N/K (Access,  core, </a:t>
            </a:r>
            <a:r>
              <a:rPr lang="en-US" sz="1400" dirty="0" err="1"/>
              <a:t>etc</a:t>
            </a:r>
            <a:r>
              <a:rPr lang="en-US" sz="1400" dirty="0"/>
              <a:t>)</a:t>
            </a:r>
          </a:p>
          <a:p>
            <a:pPr marL="285750" indent="-285750">
              <a:buFont typeface="Arial" panose="020B0604020202020204" pitchFamily="34" charset="0"/>
              <a:buChar char="•"/>
            </a:pPr>
            <a:r>
              <a:rPr lang="en-US" sz="1400" dirty="0"/>
              <a:t>Layers of topology </a:t>
            </a:r>
          </a:p>
          <a:p>
            <a:pPr marL="285750" indent="-285750">
              <a:buFont typeface="Arial" panose="020B0604020202020204" pitchFamily="34" charset="0"/>
              <a:buChar char="•"/>
            </a:pPr>
            <a:r>
              <a:rPr lang="en-US" sz="1400" dirty="0"/>
              <a:t>Use case A: Minimal traffic flow&lt;Threshold value (user defined)</a:t>
            </a:r>
            <a:endParaRPr lang="en-IN" sz="1400" dirty="0"/>
          </a:p>
        </p:txBody>
      </p:sp>
    </p:spTree>
    <p:extLst>
      <p:ext uri="{BB962C8B-B14F-4D97-AF65-F5344CB8AC3E}">
        <p14:creationId xmlns:p14="http://schemas.microsoft.com/office/powerpoint/2010/main" val="1119951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8214" y="0"/>
            <a:ext cx="12200214" cy="529764"/>
          </a:xfrm>
          <a:solidFill>
            <a:schemeClr val="accent1">
              <a:lumMod val="60000"/>
              <a:lumOff val="40000"/>
            </a:schemeClr>
          </a:solidFill>
        </p:spPr>
        <p:txBody>
          <a:bodyPr/>
          <a:lstStyle/>
          <a:p>
            <a:r>
              <a:rPr lang="en-IN" altLang="en-US" sz="3000" b="0" dirty="0"/>
              <a:t>Case B - SW Upgrade with appropriate alternate traffic multi path </a:t>
            </a:r>
            <a:endParaRPr lang="en-IN" dirty="0"/>
          </a:p>
        </p:txBody>
      </p:sp>
      <p:sp>
        <p:nvSpPr>
          <p:cNvPr id="5" name="TextBox 4"/>
          <p:cNvSpPr txBox="1"/>
          <p:nvPr/>
        </p:nvSpPr>
        <p:spPr>
          <a:xfrm>
            <a:off x="195027" y="865068"/>
            <a:ext cx="11817952" cy="2800767"/>
          </a:xfrm>
          <a:prstGeom prst="rect">
            <a:avLst/>
          </a:prstGeom>
          <a:noFill/>
        </p:spPr>
        <p:txBody>
          <a:bodyPr wrap="square" rtlCol="0">
            <a:spAutoFit/>
          </a:bodyPr>
          <a:lstStyle/>
          <a:p>
            <a:pPr fontAlgn="base"/>
            <a:r>
              <a:rPr lang="en-US" sz="1600" dirty="0"/>
              <a:t>As multiple links connect from edge switch to distribution switches using Link Aggregation, if one switch fails, the traffic would continue to flow through the other switch. Link Aggregation can do load balancing among the various switches in the Link Aggregation Group. </a:t>
            </a:r>
          </a:p>
          <a:p>
            <a:pPr fontAlgn="base"/>
            <a:endParaRPr lang="en-US" sz="1600" dirty="0"/>
          </a:p>
          <a:p>
            <a:pPr fontAlgn="base"/>
            <a:r>
              <a:rPr lang="en-US" sz="1600" dirty="0"/>
              <a:t>The traffic sessions are split evenly between the various switches which ensures its effective   utilization </a:t>
            </a:r>
          </a:p>
          <a:p>
            <a:pPr fontAlgn="base"/>
            <a:endParaRPr lang="en-US" sz="1600" dirty="0"/>
          </a:p>
          <a:p>
            <a:pPr fontAlgn="base"/>
            <a:r>
              <a:rPr lang="en-US" sz="1600" dirty="0"/>
              <a:t>Each traffic sessions would have different rate of bandwidth flow session s1 3Gbps and session s2 5Gbps bandwidth usage of different switches (total link capacity is 10Gbps each).</a:t>
            </a:r>
          </a:p>
          <a:p>
            <a:pPr fontAlgn="base"/>
            <a:r>
              <a:rPr lang="en-US" sz="1600" dirty="0"/>
              <a:t>If operator upgrade distribution switch1(S1), eventually distribution switch1 traffic would move to distribution switch2(S2), traffic loss will be calculated as follow</a:t>
            </a:r>
            <a:endParaRPr lang="en-IN" sz="1600" dirty="0"/>
          </a:p>
          <a:p>
            <a:pPr fontAlgn="base"/>
            <a:r>
              <a:rPr lang="en-US" sz="1600" dirty="0"/>
              <a:t>Traffic rate = (S1 + S2) / bandwidth capacity of switch2</a:t>
            </a:r>
            <a:endParaRPr lang="en-IN" sz="1600" dirty="0"/>
          </a:p>
          <a:p>
            <a:pPr fontAlgn="base"/>
            <a:r>
              <a:rPr lang="en-US" sz="1600" dirty="0"/>
              <a:t>No loss = Traffic rate &lt;= 1, Extreme traffic loss = Traffic rate &gt; 1 </a:t>
            </a:r>
            <a:endParaRPr lang="en-IN" sz="1600" dirty="0"/>
          </a:p>
        </p:txBody>
      </p:sp>
      <p:sp>
        <p:nvSpPr>
          <p:cNvPr id="6" name="TextBox 5"/>
          <p:cNvSpPr txBox="1"/>
          <p:nvPr/>
        </p:nvSpPr>
        <p:spPr>
          <a:xfrm>
            <a:off x="212488" y="3643754"/>
            <a:ext cx="6480720" cy="3908762"/>
          </a:xfrm>
          <a:prstGeom prst="rect">
            <a:avLst/>
          </a:prstGeom>
          <a:noFill/>
        </p:spPr>
        <p:txBody>
          <a:bodyPr wrap="square" rtlCol="0">
            <a:spAutoFit/>
          </a:bodyPr>
          <a:lstStyle/>
          <a:p>
            <a:pPr lvl="0" fontAlgn="base"/>
            <a:r>
              <a:rPr lang="en-US" sz="1600" b="1" dirty="0"/>
              <a:t>Zero traffic loss </a:t>
            </a:r>
            <a:r>
              <a:rPr lang="en-US" sz="1600" dirty="0"/>
              <a:t>if distribution switch2 have enough bandwidth to carry switch1’s  traffic as </a:t>
            </a:r>
            <a:r>
              <a:rPr lang="en-IN" sz="1600" dirty="0"/>
              <a:t>figure</a:t>
            </a:r>
          </a:p>
          <a:p>
            <a:pPr fontAlgn="base"/>
            <a:r>
              <a:rPr lang="en-US" sz="1600" dirty="0"/>
              <a:t>S1 = 3, S2 = 5, total capacity = 10</a:t>
            </a:r>
            <a:endParaRPr lang="en-IN" sz="1600" dirty="0"/>
          </a:p>
          <a:p>
            <a:pPr fontAlgn="base"/>
            <a:r>
              <a:rPr lang="en-US" sz="1600" dirty="0"/>
              <a:t>Traffic rate = (3 + 5)/10 = 0.8 = No loss</a:t>
            </a:r>
            <a:endParaRPr lang="en-IN" sz="1600" dirty="0"/>
          </a:p>
          <a:p>
            <a:pPr fontAlgn="base"/>
            <a:endParaRPr lang="en-US" sz="1600" dirty="0"/>
          </a:p>
          <a:p>
            <a:pPr fontAlgn="base"/>
            <a:r>
              <a:rPr lang="en-US" sz="1600" dirty="0"/>
              <a:t>Traffic rate = (S1 + S2) / bandwidth capacity of     switch2</a:t>
            </a:r>
            <a:endParaRPr lang="en-IN" sz="1600" dirty="0"/>
          </a:p>
          <a:p>
            <a:pPr fontAlgn="base"/>
            <a:r>
              <a:rPr lang="en-US" sz="1600" dirty="0"/>
              <a:t>No loss = Traffic rate &lt;= 1, Extreme traffic loss =     Traffic rate &gt; 1 </a:t>
            </a:r>
          </a:p>
          <a:p>
            <a:pPr fontAlgn="base"/>
            <a:endParaRPr lang="en-IN" sz="1600" dirty="0"/>
          </a:p>
          <a:p>
            <a:pPr lvl="0" fontAlgn="base"/>
            <a:r>
              <a:rPr lang="en-US" sz="1600" dirty="0"/>
              <a:t>Zero traffic loss if distribution switch2 have enough bandwidth to carry switch1’s  traffic </a:t>
            </a:r>
          </a:p>
          <a:p>
            <a:pPr lvl="0" fontAlgn="base"/>
            <a:endParaRPr lang="en-IN" sz="1600" dirty="0"/>
          </a:p>
          <a:p>
            <a:pPr fontAlgn="base"/>
            <a:r>
              <a:rPr lang="en-US" sz="1600" dirty="0"/>
              <a:t>S1 = 3, s2 = 5, total capacity = 10</a:t>
            </a:r>
            <a:endParaRPr lang="en-IN" sz="1600" dirty="0"/>
          </a:p>
          <a:p>
            <a:pPr fontAlgn="base"/>
            <a:r>
              <a:rPr lang="en-US" sz="1600" dirty="0"/>
              <a:t>Traffic rate = (3 + 5)/10 = 0.8 = No loss</a:t>
            </a:r>
            <a:endParaRPr lang="en-IN" sz="1600" dirty="0"/>
          </a:p>
          <a:p>
            <a:pPr marL="321469" indent="-321469" algn="just">
              <a:buFontTx/>
              <a:buAutoNum type="arabicPeriod"/>
            </a:pPr>
            <a:endParaRPr lang="en-IN" sz="2000" dirty="0"/>
          </a:p>
          <a:p>
            <a:pPr marL="321469" indent="-321469" algn="just">
              <a:buFontTx/>
              <a:buAutoNum type="arabicPeriod"/>
            </a:pPr>
            <a:endParaRPr lang="en-IN" sz="2000" dirty="0"/>
          </a:p>
        </p:txBody>
      </p:sp>
      <p:pic>
        <p:nvPicPr>
          <p:cNvPr id="7" name="Picture 6"/>
          <p:cNvPicPr/>
          <p:nvPr/>
        </p:nvPicPr>
        <p:blipFill>
          <a:blip r:embed="rId2"/>
          <a:stretch>
            <a:fillRect/>
          </a:stretch>
        </p:blipFill>
        <p:spPr>
          <a:xfrm>
            <a:off x="6990331" y="2318587"/>
            <a:ext cx="4725525" cy="4455495"/>
          </a:xfrm>
          <a:prstGeom prst="rect">
            <a:avLst/>
          </a:prstGeom>
        </p:spPr>
      </p:pic>
      <p:sp>
        <p:nvSpPr>
          <p:cNvPr id="2" name="TextBox 1">
            <a:extLst>
              <a:ext uri="{FF2B5EF4-FFF2-40B4-BE49-F238E27FC236}">
                <a16:creationId xmlns:a16="http://schemas.microsoft.com/office/drawing/2014/main" id="{9130DCB8-537B-E3BC-3A97-FE3AD0F85CD3}"/>
              </a:ext>
            </a:extLst>
          </p:cNvPr>
          <p:cNvSpPr txBox="1"/>
          <p:nvPr/>
        </p:nvSpPr>
        <p:spPr>
          <a:xfrm>
            <a:off x="4243526" y="6063449"/>
            <a:ext cx="3373515"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For switches with lag support</a:t>
            </a:r>
          </a:p>
          <a:p>
            <a:pPr marL="171450" indent="-171450">
              <a:buFont typeface="Arial" panose="020B0604020202020204" pitchFamily="34" charset="0"/>
              <a:buChar char="•"/>
            </a:pPr>
            <a:r>
              <a:rPr lang="en-IN" sz="1200" dirty="0"/>
              <a:t>Checking if the traffic can be transferred to other switch </a:t>
            </a:r>
          </a:p>
        </p:txBody>
      </p:sp>
    </p:spTree>
    <p:extLst>
      <p:ext uri="{BB962C8B-B14F-4D97-AF65-F5344CB8AC3E}">
        <p14:creationId xmlns:p14="http://schemas.microsoft.com/office/powerpoint/2010/main" val="3657616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lstStyle/>
          <a:p>
            <a:r>
              <a:rPr lang="en-IN" altLang="en-US" sz="3000" b="0" dirty="0"/>
              <a:t>Case C - SW Upgrade  with Traffic Prioritization </a:t>
            </a:r>
            <a:endParaRPr lang="en-IN" dirty="0"/>
          </a:p>
        </p:txBody>
      </p:sp>
      <p:sp>
        <p:nvSpPr>
          <p:cNvPr id="5" name="TextBox 4"/>
          <p:cNvSpPr txBox="1"/>
          <p:nvPr/>
        </p:nvSpPr>
        <p:spPr>
          <a:xfrm>
            <a:off x="134699" y="1042392"/>
            <a:ext cx="11817952" cy="2235227"/>
          </a:xfrm>
          <a:prstGeom prst="rect">
            <a:avLst/>
          </a:prstGeom>
          <a:noFill/>
        </p:spPr>
        <p:txBody>
          <a:bodyPr wrap="square" rtlCol="0">
            <a:spAutoFit/>
          </a:bodyPr>
          <a:lstStyle/>
          <a:p>
            <a:pPr fontAlgn="base"/>
            <a:r>
              <a:rPr lang="en-US" sz="1600" dirty="0"/>
              <a:t>With Link Aggregation, each individual link can be configured to carry a separate class of traffic (like voice) if desired, using </a:t>
            </a:r>
            <a:r>
              <a:rPr lang="en-US" sz="1600" dirty="0" err="1"/>
              <a:t>QoS</a:t>
            </a:r>
            <a:r>
              <a:rPr lang="en-US" sz="1600" dirty="0"/>
              <a:t> parameters. </a:t>
            </a:r>
          </a:p>
          <a:p>
            <a:pPr fontAlgn="base"/>
            <a:endParaRPr lang="en-US" sz="1600" dirty="0"/>
          </a:p>
          <a:p>
            <a:pPr fontAlgn="base"/>
            <a:r>
              <a:rPr lang="en-US" sz="1600" dirty="0"/>
              <a:t>Each individual link can also be configured to carry traffic from particular node(s)/server(s). </a:t>
            </a:r>
          </a:p>
          <a:p>
            <a:pPr fontAlgn="base"/>
            <a:r>
              <a:rPr lang="en-US" sz="1600" dirty="0"/>
              <a:t>This enables a separate un-congested route for important / latency sensitive applications/      nodes. </a:t>
            </a:r>
          </a:p>
          <a:p>
            <a:pPr fontAlgn="base"/>
            <a:endParaRPr lang="en-US" sz="1600" dirty="0"/>
          </a:p>
          <a:p>
            <a:pPr fontAlgn="base"/>
            <a:r>
              <a:rPr lang="en-US" sz="1600" dirty="0"/>
              <a:t>Some time network operator accept minimum rate of low priority traffic loss during image upgrade at peak traffic time.</a:t>
            </a:r>
          </a:p>
          <a:p>
            <a:pPr fontAlgn="base"/>
            <a:endParaRPr lang="en-US" sz="1600" dirty="0"/>
          </a:p>
          <a:p>
            <a:pPr fontAlgn="base"/>
            <a:r>
              <a:rPr lang="en-US" sz="1600" dirty="0"/>
              <a:t>Acceptance low priority traffic loss value will be given by network administrator calculate the traffic loss as follow</a:t>
            </a:r>
            <a:endParaRPr lang="en-IN" sz="1600" dirty="0"/>
          </a:p>
          <a:p>
            <a:pPr fontAlgn="base"/>
            <a:r>
              <a:rPr lang="en-US" sz="1125" dirty="0"/>
              <a:t> </a:t>
            </a:r>
            <a:endParaRPr lang="en-IN" sz="1125" dirty="0"/>
          </a:p>
        </p:txBody>
      </p:sp>
      <p:pic>
        <p:nvPicPr>
          <p:cNvPr id="6" name="Picture 5"/>
          <p:cNvPicPr/>
          <p:nvPr/>
        </p:nvPicPr>
        <p:blipFill>
          <a:blip r:embed="rId2"/>
          <a:stretch>
            <a:fillRect/>
          </a:stretch>
        </p:blipFill>
        <p:spPr>
          <a:xfrm>
            <a:off x="7446150" y="1133745"/>
            <a:ext cx="4635515" cy="4995555"/>
          </a:xfrm>
          <a:prstGeom prst="rect">
            <a:avLst/>
          </a:prstGeom>
        </p:spPr>
      </p:pic>
      <p:sp>
        <p:nvSpPr>
          <p:cNvPr id="7" name="TextBox 6"/>
          <p:cNvSpPr txBox="1"/>
          <p:nvPr/>
        </p:nvSpPr>
        <p:spPr>
          <a:xfrm>
            <a:off x="307776" y="3631522"/>
            <a:ext cx="7830870" cy="2923877"/>
          </a:xfrm>
          <a:prstGeom prst="rect">
            <a:avLst/>
          </a:prstGeom>
          <a:noFill/>
        </p:spPr>
        <p:txBody>
          <a:bodyPr wrap="square" rtlCol="0">
            <a:spAutoFit/>
          </a:bodyPr>
          <a:lstStyle/>
          <a:p>
            <a:pPr fontAlgn="base"/>
            <a:r>
              <a:rPr lang="en-US" sz="1600" dirty="0"/>
              <a:t>Tolerate traffic loss = Loss rate &lt;= 0, </a:t>
            </a:r>
          </a:p>
          <a:p>
            <a:pPr fontAlgn="base"/>
            <a:r>
              <a:rPr lang="en-US" sz="1600" dirty="0"/>
              <a:t>Extreme traffic loss = Loss rate &gt; 0</a:t>
            </a:r>
            <a:endParaRPr lang="en-IN" sz="1600" dirty="0"/>
          </a:p>
          <a:p>
            <a:pPr fontAlgn="base"/>
            <a:endParaRPr lang="en-US" sz="1600" dirty="0"/>
          </a:p>
          <a:p>
            <a:pPr fontAlgn="base"/>
            <a:r>
              <a:rPr lang="en-US" sz="1600" dirty="0"/>
              <a:t>Loss rate = Traffic rate – acceptance low priority traffic loss </a:t>
            </a:r>
            <a:endParaRPr lang="en-IN" sz="1600" dirty="0"/>
          </a:p>
          <a:p>
            <a:pPr lvl="0" fontAlgn="base"/>
            <a:r>
              <a:rPr lang="en-US" sz="1600" dirty="0"/>
              <a:t>Tolerate traffic loss if distribution switch2 have enough         bandwidth to carry switch1’s  low priority traffic as figure</a:t>
            </a:r>
          </a:p>
          <a:p>
            <a:pPr lvl="0" fontAlgn="base"/>
            <a:endParaRPr lang="en-IN" sz="1600" dirty="0"/>
          </a:p>
          <a:p>
            <a:pPr fontAlgn="base"/>
            <a:r>
              <a:rPr lang="en-US" sz="1600" dirty="0"/>
              <a:t>S1 = 8, s2 = 6, total capacity = 10, acceptance low priority    traffic loss = 1.5</a:t>
            </a:r>
            <a:endParaRPr lang="en-IN" sz="1600" dirty="0"/>
          </a:p>
          <a:p>
            <a:pPr fontAlgn="base"/>
            <a:r>
              <a:rPr lang="en-US" sz="1600" dirty="0"/>
              <a:t>Loss rate = ((8 + 6)/10) - 1.5 = -0.1 = Tolerate traffic loss</a:t>
            </a:r>
            <a:endParaRPr lang="en-IN" sz="1600" dirty="0"/>
          </a:p>
          <a:p>
            <a:pPr marL="321469" indent="-321469" algn="just">
              <a:buFontTx/>
              <a:buAutoNum type="arabicPeriod"/>
            </a:pPr>
            <a:endParaRPr lang="en-IN" sz="2000" dirty="0"/>
          </a:p>
          <a:p>
            <a:pPr marL="321469" indent="-321469" algn="just">
              <a:buFontTx/>
              <a:buAutoNum type="arabicPeriod"/>
            </a:pPr>
            <a:endParaRPr lang="en-IN" sz="2000" dirty="0"/>
          </a:p>
        </p:txBody>
      </p:sp>
      <p:sp>
        <p:nvSpPr>
          <p:cNvPr id="2" name="TextBox 1">
            <a:extLst>
              <a:ext uri="{FF2B5EF4-FFF2-40B4-BE49-F238E27FC236}">
                <a16:creationId xmlns:a16="http://schemas.microsoft.com/office/drawing/2014/main" id="{52769CF5-C2B9-A32D-3FCB-9433C242F8FA}"/>
              </a:ext>
            </a:extLst>
          </p:cNvPr>
          <p:cNvSpPr txBox="1"/>
          <p:nvPr/>
        </p:nvSpPr>
        <p:spPr>
          <a:xfrm>
            <a:off x="3799643" y="6045693"/>
            <a:ext cx="3480046"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When one switch’s traffic can’t be transferred to the lag switch we consider ATL </a:t>
            </a:r>
            <a:endParaRPr lang="en-IN" sz="1200" dirty="0"/>
          </a:p>
        </p:txBody>
      </p:sp>
    </p:spTree>
    <p:extLst>
      <p:ext uri="{BB962C8B-B14F-4D97-AF65-F5344CB8AC3E}">
        <p14:creationId xmlns:p14="http://schemas.microsoft.com/office/powerpoint/2010/main" val="3709650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lstStyle/>
          <a:p>
            <a:r>
              <a:rPr lang="en-IN" altLang="en-US" sz="3000" b="0" dirty="0"/>
              <a:t>Case </a:t>
            </a:r>
            <a:r>
              <a:rPr lang="en-IN" altLang="en-US" sz="3000" dirty="0"/>
              <a:t>D</a:t>
            </a:r>
            <a:r>
              <a:rPr lang="en-IN" altLang="en-US" sz="3000" b="0" dirty="0"/>
              <a:t> - SW Upgrade with Traffic Prioritization </a:t>
            </a:r>
            <a:endParaRPr lang="en-IN" dirty="0"/>
          </a:p>
        </p:txBody>
      </p:sp>
      <p:sp>
        <p:nvSpPr>
          <p:cNvPr id="5" name="TextBox 4"/>
          <p:cNvSpPr txBox="1"/>
          <p:nvPr/>
        </p:nvSpPr>
        <p:spPr>
          <a:xfrm>
            <a:off x="215384" y="1439016"/>
            <a:ext cx="7830870" cy="2923877"/>
          </a:xfrm>
          <a:prstGeom prst="rect">
            <a:avLst/>
          </a:prstGeom>
          <a:noFill/>
        </p:spPr>
        <p:txBody>
          <a:bodyPr wrap="square" rtlCol="0">
            <a:spAutoFit/>
          </a:bodyPr>
          <a:lstStyle/>
          <a:p>
            <a:pPr lvl="0" fontAlgn="base"/>
            <a:r>
              <a:rPr lang="en-US" sz="1600" dirty="0"/>
              <a:t>Huge traffic loss if distribution switch2 doesn’t have enough   traffic bandwidth as figure</a:t>
            </a:r>
          </a:p>
          <a:p>
            <a:pPr lvl="0" fontAlgn="base"/>
            <a:endParaRPr lang="en-IN" sz="1600" dirty="0"/>
          </a:p>
          <a:p>
            <a:pPr fontAlgn="base"/>
            <a:r>
              <a:rPr lang="en-US" sz="1600" dirty="0"/>
              <a:t>S1 = 10, s2 = 6, total capacity = 10, acceptance low priority   traffic loss = 1.5</a:t>
            </a:r>
          </a:p>
          <a:p>
            <a:pPr fontAlgn="base"/>
            <a:endParaRPr lang="en-IN" sz="1600" dirty="0"/>
          </a:p>
          <a:p>
            <a:pPr fontAlgn="base"/>
            <a:r>
              <a:rPr lang="en-US" sz="1600" dirty="0"/>
              <a:t>Loss rate = ((10 + 6)/10) - 1.5 = 0.1 = Extreme traffic loss</a:t>
            </a:r>
          </a:p>
          <a:p>
            <a:pPr fontAlgn="base"/>
            <a:endParaRPr lang="en-US" sz="1600" dirty="0"/>
          </a:p>
          <a:p>
            <a:pPr fontAlgn="base"/>
            <a:r>
              <a:rPr lang="en-IN" sz="1600" dirty="0"/>
              <a:t>Network operator cannot forecast upcoming rate and priority of traffic during device upgrade down time, this will be huge negative impact in network business when provide guaranteed zero down time high priority service to the user</a:t>
            </a:r>
          </a:p>
          <a:p>
            <a:pPr marL="321469" indent="-321469" algn="just">
              <a:buFontTx/>
              <a:buAutoNum type="arabicPeriod"/>
            </a:pPr>
            <a:endParaRPr lang="en-IN" sz="2000" dirty="0"/>
          </a:p>
          <a:p>
            <a:pPr marL="321469" indent="-321469" algn="just">
              <a:buFontTx/>
              <a:buAutoNum type="arabicPeriod"/>
            </a:pPr>
            <a:endParaRPr lang="en-IN" sz="2000" dirty="0"/>
          </a:p>
        </p:txBody>
      </p:sp>
      <p:pic>
        <p:nvPicPr>
          <p:cNvPr id="6" name="Picture 5"/>
          <p:cNvPicPr/>
          <p:nvPr/>
        </p:nvPicPr>
        <p:blipFill>
          <a:blip r:embed="rId2"/>
          <a:stretch>
            <a:fillRect/>
          </a:stretch>
        </p:blipFill>
        <p:spPr>
          <a:xfrm>
            <a:off x="8046254" y="1448780"/>
            <a:ext cx="3645405" cy="4050450"/>
          </a:xfrm>
          <a:prstGeom prst="rect">
            <a:avLst/>
          </a:prstGeom>
        </p:spPr>
      </p:pic>
      <p:sp>
        <p:nvSpPr>
          <p:cNvPr id="2" name="TextBox 1">
            <a:extLst>
              <a:ext uri="{FF2B5EF4-FFF2-40B4-BE49-F238E27FC236}">
                <a16:creationId xmlns:a16="http://schemas.microsoft.com/office/drawing/2014/main" id="{E7556202-F6CA-E474-BEF4-F62989107DCE}"/>
              </a:ext>
            </a:extLst>
          </p:cNvPr>
          <p:cNvSpPr txBox="1"/>
          <p:nvPr/>
        </p:nvSpPr>
        <p:spPr>
          <a:xfrm>
            <a:off x="3311369" y="5281909"/>
            <a:ext cx="579711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No lag support</a:t>
            </a:r>
          </a:p>
          <a:p>
            <a:pPr marL="285750" indent="-285750">
              <a:buFont typeface="Arial" panose="020B0604020202020204" pitchFamily="34" charset="0"/>
              <a:buChar char="•"/>
            </a:pPr>
            <a:r>
              <a:rPr lang="en-US" sz="1400" dirty="0"/>
              <a:t>Pure priority based upgradation</a:t>
            </a:r>
          </a:p>
          <a:p>
            <a:pPr marL="285750" indent="-285750">
              <a:buFont typeface="Arial" panose="020B0604020202020204" pitchFamily="34" charset="0"/>
              <a:buChar char="•"/>
            </a:pPr>
            <a:r>
              <a:rPr lang="en-US" sz="1400" dirty="0"/>
              <a:t>When the switch’s traffic is not under the threshold, nor can’t be transferred to another switch then we go for priority based s/w upgrade</a:t>
            </a:r>
            <a:endParaRPr lang="en-IN" sz="1400" dirty="0"/>
          </a:p>
        </p:txBody>
      </p:sp>
    </p:spTree>
    <p:extLst>
      <p:ext uri="{BB962C8B-B14F-4D97-AF65-F5344CB8AC3E}">
        <p14:creationId xmlns:p14="http://schemas.microsoft.com/office/powerpoint/2010/main" val="516452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err="1"/>
              <a:t>DataSet</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76" y="1586066"/>
            <a:ext cx="10849925" cy="1130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76" y="3110845"/>
            <a:ext cx="10589610" cy="3221111"/>
          </a:xfrm>
          <a:prstGeom prst="rect">
            <a:avLst/>
          </a:prstGeom>
        </p:spPr>
      </p:pic>
    </p:spTree>
    <p:extLst>
      <p:ext uri="{BB962C8B-B14F-4D97-AF65-F5344CB8AC3E}">
        <p14:creationId xmlns:p14="http://schemas.microsoft.com/office/powerpoint/2010/main" val="226978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2192000" cy="529764"/>
          </a:xfrm>
          <a:solidFill>
            <a:schemeClr val="accent1">
              <a:lumMod val="60000"/>
              <a:lumOff val="40000"/>
            </a:schemeClr>
          </a:solidFill>
        </p:spPr>
        <p:txBody>
          <a:bodyPr>
            <a:normAutofit fontScale="90000"/>
          </a:bodyPr>
          <a:lstStyle/>
          <a:p>
            <a:r>
              <a:rPr lang="en-IN" dirty="0" err="1"/>
              <a:t>DataSet</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776" y="1028754"/>
            <a:ext cx="8912045" cy="1213996"/>
          </a:xfrm>
          <a:prstGeom prst="rect">
            <a:avLst/>
          </a:prstGeom>
        </p:spPr>
      </p:pic>
      <p:graphicFrame>
        <p:nvGraphicFramePr>
          <p:cNvPr id="6" name="Content Placeholder 3"/>
          <p:cNvGraphicFramePr>
            <a:graphicFrameLocks noGrp="1"/>
          </p:cNvGraphicFramePr>
          <p:nvPr>
            <p:ph idx="4294967295"/>
            <p:extLst>
              <p:ext uri="{D42A27DB-BD31-4B8C-83A1-F6EECF244321}">
                <p14:modId xmlns:p14="http://schemas.microsoft.com/office/powerpoint/2010/main" val="2072833881"/>
              </p:ext>
            </p:extLst>
          </p:nvPr>
        </p:nvGraphicFramePr>
        <p:xfrm>
          <a:off x="452485" y="2506800"/>
          <a:ext cx="11010508" cy="4114800"/>
        </p:xfrm>
        <a:graphic>
          <a:graphicData uri="http://schemas.openxmlformats.org/drawingml/2006/table">
            <a:tbl>
              <a:tblPr firstRow="1" bandRow="1">
                <a:tableStyleId>{5C22544A-7EE6-4342-B048-85BDC9FD1C3A}</a:tableStyleId>
              </a:tblPr>
              <a:tblGrid>
                <a:gridCol w="5505254">
                  <a:extLst>
                    <a:ext uri="{9D8B030D-6E8A-4147-A177-3AD203B41FA5}">
                      <a16:colId xmlns:a16="http://schemas.microsoft.com/office/drawing/2014/main" val="3258121818"/>
                    </a:ext>
                  </a:extLst>
                </a:gridCol>
                <a:gridCol w="5505254">
                  <a:extLst>
                    <a:ext uri="{9D8B030D-6E8A-4147-A177-3AD203B41FA5}">
                      <a16:colId xmlns:a16="http://schemas.microsoft.com/office/drawing/2014/main" val="2557869098"/>
                    </a:ext>
                  </a:extLst>
                </a:gridCol>
              </a:tblGrid>
              <a:tr h="196392">
                <a:tc>
                  <a:txBody>
                    <a:bodyPr/>
                    <a:lstStyle/>
                    <a:p>
                      <a:r>
                        <a:rPr lang="en-IN" dirty="0"/>
                        <a:t>Priority</a:t>
                      </a:r>
                    </a:p>
                  </a:txBody>
                  <a:tcPr/>
                </a:tc>
                <a:tc>
                  <a:txBody>
                    <a:bodyPr/>
                    <a:lstStyle/>
                    <a:p>
                      <a:r>
                        <a:rPr lang="en-IN" dirty="0"/>
                        <a:t> Apps</a:t>
                      </a:r>
                    </a:p>
                  </a:txBody>
                  <a:tcPr/>
                </a:tc>
                <a:extLst>
                  <a:ext uri="{0D108BD9-81ED-4DB2-BD59-A6C34878D82A}">
                    <a16:rowId xmlns:a16="http://schemas.microsoft.com/office/drawing/2014/main" val="3818373199"/>
                  </a:ext>
                </a:extLst>
              </a:tr>
              <a:tr h="1963917">
                <a:tc>
                  <a:txBody>
                    <a:bodyPr/>
                    <a:lstStyle/>
                    <a:p>
                      <a:r>
                        <a:rPr lang="en-IN" dirty="0"/>
                        <a:t>High Priority</a:t>
                      </a:r>
                      <a:r>
                        <a:rPr lang="en-IN" baseline="0" dirty="0"/>
                        <a:t> (&gt;=Weightage 4)</a:t>
                      </a:r>
                      <a:endParaRPr lang="en-IN" dirty="0"/>
                    </a:p>
                  </a:txBody>
                  <a:tcPr/>
                </a:tc>
                <a:tc>
                  <a:txBody>
                    <a:bodyPr/>
                    <a:lstStyle/>
                    <a:p>
                      <a:r>
                        <a:rPr lang="en-IN" dirty="0"/>
                        <a:t>'CITRIX', 'CLOUDFLARE', 'CONTENT_FLASH', 'DNS', 'DROPBOX','HTTP', 'HTTP_CONNECT', 'HTTP_DOWNLOAD', 'HTTP_PROXY',</a:t>
                      </a:r>
                    </a:p>
                    <a:p>
                      <a:r>
                        <a:rPr lang="en-IN" dirty="0"/>
                        <a:t>'IP_ICMP', 'MAIL_IMAPS', 'MICROSOFT', 'MQTT', 'MSN', 'MSSQL', 'MS_ONE_DRIVE', 'NTP', 'OFFICE_365', 'OPENSIGNAL', 'SKYPE',</a:t>
                      </a:r>
                    </a:p>
                    <a:p>
                      <a:r>
                        <a:rPr lang="en-IN" dirty="0"/>
                        <a:t>'SSL', 'SSL_NO_CERT', 'TEAMVIEWER', 'TOR'</a:t>
                      </a:r>
                    </a:p>
                  </a:txBody>
                  <a:tcPr/>
                </a:tc>
                <a:extLst>
                  <a:ext uri="{0D108BD9-81ED-4DB2-BD59-A6C34878D82A}">
                    <a16:rowId xmlns:a16="http://schemas.microsoft.com/office/drawing/2014/main" val="1205016481"/>
                  </a:ext>
                </a:extLst>
              </a:tr>
              <a:tr h="1374742">
                <a:tc>
                  <a:txBody>
                    <a:bodyPr/>
                    <a:lstStyle/>
                    <a:p>
                      <a:r>
                        <a:rPr lang="en-IN" dirty="0"/>
                        <a:t>Low Priority(&lt; Weightage 4)</a:t>
                      </a:r>
                    </a:p>
                  </a:txBody>
                  <a:tcPr/>
                </a:tc>
                <a:tc>
                  <a:txBody>
                    <a:bodyPr/>
                    <a:lstStyle/>
                    <a:p>
                      <a:pPr marL="0" marR="0" lvl="0" indent="0" algn="l" defTabSz="1463040" rtl="0" eaLnBrk="1" fontAlgn="auto" latinLnBrk="1" hangingPunct="1">
                        <a:lnSpc>
                          <a:spcPct val="100000"/>
                        </a:lnSpc>
                        <a:spcBef>
                          <a:spcPts val="0"/>
                        </a:spcBef>
                        <a:spcAft>
                          <a:spcPts val="0"/>
                        </a:spcAft>
                        <a:buClrTx/>
                        <a:buSzTx/>
                        <a:buFontTx/>
                        <a:buNone/>
                        <a:tabLst/>
                        <a:defRPr/>
                      </a:pPr>
                      <a:r>
                        <a:rPr lang="en-IN" dirty="0"/>
                        <a:t>'AMAZON', 'APPLE', 'APPLE_ICLOUD', 'APPLE_ITUNES',  'EASYTAXI', 'EBAY', 'FACEBOOK', 'FTP_DATA', 'GMAIL', 'GOOGLE', 'GOOGLE_MAPS', 'INSTAGRAM',  'SPOTIFY', 'TWITTER', 'UBUNTUONE', 'WHATSAPP', 'WIKIPEDIA', 'WINDOWS_UPDATE', 'YAHOO', 'YOUTUBE'</a:t>
                      </a:r>
                    </a:p>
                    <a:p>
                      <a:endParaRPr lang="en-IN" dirty="0"/>
                    </a:p>
                  </a:txBody>
                  <a:tcPr/>
                </a:tc>
                <a:extLst>
                  <a:ext uri="{0D108BD9-81ED-4DB2-BD59-A6C34878D82A}">
                    <a16:rowId xmlns:a16="http://schemas.microsoft.com/office/drawing/2014/main" val="4142908011"/>
                  </a:ext>
                </a:extLst>
              </a:tr>
            </a:tbl>
          </a:graphicData>
        </a:graphic>
      </p:graphicFrame>
    </p:spTree>
    <p:extLst>
      <p:ext uri="{BB962C8B-B14F-4D97-AF65-F5344CB8AC3E}">
        <p14:creationId xmlns:p14="http://schemas.microsoft.com/office/powerpoint/2010/main" val="394845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4418" y="2812233"/>
            <a:ext cx="5971902" cy="1325563"/>
          </a:xfrm>
        </p:spPr>
        <p:txBody>
          <a:bodyPr>
            <a:normAutofit/>
          </a:bodyPr>
          <a:lstStyle/>
          <a:p>
            <a:r>
              <a:rPr lang="en-IN" sz="5400" b="1" dirty="0">
                <a:solidFill>
                  <a:schemeClr val="accent1">
                    <a:lumMod val="75000"/>
                  </a:schemeClr>
                </a:solidFill>
              </a:rPr>
              <a:t>Experimental Results</a:t>
            </a:r>
          </a:p>
        </p:txBody>
      </p:sp>
    </p:spTree>
    <p:extLst>
      <p:ext uri="{BB962C8B-B14F-4D97-AF65-F5344CB8AC3E}">
        <p14:creationId xmlns:p14="http://schemas.microsoft.com/office/powerpoint/2010/main" val="964836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TotalTime>
  <Words>1397</Words>
  <Application>Microsoft Office PowerPoint</Application>
  <PresentationFormat>Widescreen</PresentationFormat>
  <Paragraphs>148</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SamsungOne 600C</vt:lpstr>
      <vt:lpstr>Verdana</vt:lpstr>
      <vt:lpstr>Office Theme</vt:lpstr>
      <vt:lpstr>PowerPoint Presentation</vt:lpstr>
      <vt:lpstr>Architecture</vt:lpstr>
      <vt:lpstr>Case A - SW Upgrade during Zero or Minimal Traffic Condition</vt:lpstr>
      <vt:lpstr>Case B - SW Upgrade with appropriate alternate traffic multi path </vt:lpstr>
      <vt:lpstr>Case C - SW Upgrade  with Traffic Prioritization </vt:lpstr>
      <vt:lpstr>Case D - SW Upgrade with Traffic Prioritization </vt:lpstr>
      <vt:lpstr>DataSet</vt:lpstr>
      <vt:lpstr>DataSet</vt:lpstr>
      <vt:lpstr>Experimental Results</vt:lpstr>
      <vt:lpstr>Topology considered</vt:lpstr>
      <vt:lpstr>DataSet Generation</vt:lpstr>
      <vt:lpstr>DataSet Generation</vt:lpstr>
      <vt:lpstr>SARIMA Model Results</vt:lpstr>
      <vt:lpstr>PowerPoint Presentation</vt:lpstr>
      <vt:lpstr>SARIMA Vs Bi LSTM – Results comparison</vt:lpstr>
      <vt:lpstr>SARIMA Vs Bi LSTM – Results comparison</vt:lpstr>
      <vt:lpstr>Traffic Prediction for all devices in Topology</vt:lpstr>
      <vt:lpstr>PowerPoint Presentation</vt:lpstr>
      <vt:lpstr>Algorithm Used</vt:lpstr>
      <vt:lpstr>[Use case A]:NOS UPGRADE TIME PREDICTION- SWITCH 4</vt:lpstr>
      <vt:lpstr>[Use case A]: NOS UPGRADE TIME PREDICTION- SWITCH 5</vt:lpstr>
      <vt:lpstr>[Use case B]: NOS UPGRADE TIME PREDICTION- SWITCH 2 &amp;3</vt:lpstr>
      <vt:lpstr>[Use case B]: NOS UPGRADE TIME PREDICTION- SWITCH 2 &amp;3</vt:lpstr>
      <vt:lpstr>[Use case C]: NOS UPGRADE TIME PREDICTION- SWITCH 2 &amp;3</vt:lpstr>
      <vt:lpstr>[Use case D]: NOS UPGRADE TIME PREDICTION- SWITCH1  </vt:lpstr>
      <vt:lpstr>Use case E : Result [When no suitable time is found]</vt:lpstr>
      <vt:lpstr>Result Table: Device Vs NOS suitable time</vt:lpstr>
    </vt:vector>
  </TitlesOfParts>
  <Company>SRIB-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saritha.rt</dc:creator>
  <cp:lastModifiedBy>SAKSHI A RAGHAVAN</cp:lastModifiedBy>
  <cp:revision>34</cp:revision>
  <dcterms:created xsi:type="dcterms:W3CDTF">2022-10-10T06:48:33Z</dcterms:created>
  <dcterms:modified xsi:type="dcterms:W3CDTF">2023-02-27T06:15:07Z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